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5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3" r:id="rId23"/>
    <p:sldId id="282" r:id="rId24"/>
    <p:sldId id="281" r:id="rId25"/>
    <p:sldId id="280" r:id="rId26"/>
    <p:sldId id="289" r:id="rId27"/>
    <p:sldId id="278" r:id="rId28"/>
    <p:sldId id="279" r:id="rId29"/>
    <p:sldId id="284" r:id="rId30"/>
    <p:sldId id="285" r:id="rId31"/>
    <p:sldId id="286" r:id="rId32"/>
    <p:sldId id="287" r:id="rId33"/>
    <p:sldId id="288" r:id="rId34"/>
    <p:sldId id="276" r:id="rId35"/>
    <p:sldId id="290" r:id="rId36"/>
    <p:sldId id="291" r:id="rId37"/>
    <p:sldId id="292" r:id="rId38"/>
    <p:sldId id="293" r:id="rId39"/>
    <p:sldId id="256" r:id="rId40"/>
    <p:sldId id="296" r:id="rId41"/>
    <p:sldId id="299" r:id="rId42"/>
    <p:sldId id="297" r:id="rId43"/>
    <p:sldId id="300" r:id="rId44"/>
    <p:sldId id="298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6" y="2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908D-9E5A-4B2A-B739-9E2A91615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91346-DE5C-4CB8-AB93-03C9B3CBE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622B2-8733-423C-9764-6AC1B3C7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21A1-E0A5-42C2-9859-4990044C682F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17A92-373E-4AB5-ADA0-DB3980DD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C7C9D-C444-400A-8651-78A75EF5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6DDB-87C0-4953-B253-31AB09D2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988D-2E0E-445C-BFD1-3DE7B3720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CE2E6-B744-4CCD-8199-2698F9A7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5845-CE43-4020-B760-2A907054D9C0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9D723-86C3-4583-8747-E0C735E9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2E7E-8A79-4CD3-B17F-DF854C4B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71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1DFB-5C54-43B6-9AD0-AD478DC4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4D433-2370-4A16-BB10-2729FB86E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6FD15-04F0-413F-B7AE-E07232E1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7296-5474-4B39-9AF6-9A73FC21AC91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D45F3-B379-4B25-9714-C3C6E6A8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0351D-3C7B-45C8-B911-9B2927CF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6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13E5-B69F-4CA9-97AF-432A2FFC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D893A-60C6-4A2A-99BD-95B157ECE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D36E2-20A2-49D9-B924-149294D2A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B96AC-3538-4BF1-9138-A8F8FB71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894D-979E-4DD2-8E35-F15720C82CFC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575CD-00AA-40DE-9CF0-594334D9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436D6-8C62-47ED-925E-C6B791D4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1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7AF3-83C9-4EF6-BED4-41958921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04BCC-FD09-4830-83B5-BDCE6665A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40F8D-3519-47C7-AE09-068EABC49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5B616-DABE-4136-96FB-2B0516A6F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22AD5-E924-4D00-BA65-08233411C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523C1-80F5-4927-A0BD-3A282672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90B6-960D-407B-BED2-68D74E619A05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FFD6F-017C-4C40-A966-18DEDBFC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F620F-8FE2-4AF2-8B3C-7D2F19FC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5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D7D7-262D-432C-8395-830D9905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2ED82-4759-4DC2-B262-83044B24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90CD-1585-45AD-A897-A5B39F86C8C0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20786-DA74-4B02-A4CC-3A664A8C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4F348-8CE1-42EC-BDDB-72736D9A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75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9FF21-8B94-470F-8480-8E54D3AD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6006-364B-4E5E-A7F5-0855A70AB0D2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838C1-E65D-4657-AA2F-B5DD686A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476BF-5FD5-4123-9AD2-AD6A2FF6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73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6369-775B-4DD2-AA79-07C63DC2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1FB9-3247-4C2F-A7BD-77EBA89C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69937-A4E4-418D-9CC6-EE74F0C07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4D5DF-DBC4-4C0B-B6D1-AC9553BF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6F31-1E38-4039-B35B-01DCA55561D0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75197-4055-4B6C-8DF4-92F16917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3D9FE-3DDD-48C4-A7D1-6B4D303D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1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20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27DC-1C1A-453E-B5EB-AE8762F0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FB171-9D9F-4F97-87A0-9A8898CAE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50036-5101-484D-AA7C-04F49A066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18B6A-B56C-4D8F-9BFC-FB8A096C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BBE3-0B1B-4015-AF3F-267FEB845104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39167-1094-4F3B-A378-6F8DA118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65CD4-32F3-4070-8C57-A400E2CE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13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EBA9-B8B5-4DA5-A6FB-EB666C31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F6ACD-887D-4BBE-ABE3-DC9682FB8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9A37D-1DF1-4030-9EE6-140BA3D0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40D1-D556-4064-B1D2-51871D3284CD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F434F-A199-4F8E-9D67-5CDB6C20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B7E29-43FE-4C85-AFB6-46591142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27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B183F-A7F1-4B66-B7DE-0454FB6FE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75DB5-7A9B-4D52-94A1-C3EE4FCCC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2FCB9-A07F-4694-8825-869F9039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201C-3680-404A-945D-44E55C3F0F37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AC1D-598E-408B-BFC6-EB24E899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0F22D-9674-4BAD-80B5-13E843B7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9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2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3CFB-0399-41BC-A589-1CEF0A99BD1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A7AD-5E65-4EDF-A126-DC7875ED8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203BC-4665-462D-BCC6-2AEE130A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31AF4-7B82-425E-A99D-25339C8B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66446-4DAD-4484-9FA5-1933E784C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9DEC7-89DC-458F-ACE1-FF73AA52C26E}" type="datetime1">
              <a:rPr lang="en-US" smtClean="0"/>
              <a:t>3/13/2021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881B-CC31-4F6D-8C46-526846941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EF43D-90D9-42AF-BB9B-B5BC92A5A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36F3-B533-4478-8B00-FDF1CAFBF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3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gif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9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microsoft.com/office/2007/relationships/hdphoto" Target="../media/hdphoto3.wdp"/><Relationship Id="rId4" Type="http://schemas.openxmlformats.org/officeDocument/2006/relationships/image" Target="../media/image97.png"/><Relationship Id="rId9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7.png"/><Relationship Id="rId1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06.png"/><Relationship Id="rId17" Type="http://schemas.openxmlformats.org/officeDocument/2006/relationships/image" Target="../media/image109.png"/><Relationship Id="rId2" Type="http://schemas.openxmlformats.org/officeDocument/2006/relationships/image" Target="../media/image17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gif"/><Relationship Id="rId11" Type="http://schemas.openxmlformats.org/officeDocument/2006/relationships/image" Target="../media/image105.png"/><Relationship Id="rId5" Type="http://schemas.openxmlformats.org/officeDocument/2006/relationships/image" Target="../media/image101.png"/><Relationship Id="rId15" Type="http://schemas.openxmlformats.org/officeDocument/2006/relationships/image" Target="../media/image92.pn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92.png"/><Relationship Id="rId7" Type="http://schemas.openxmlformats.org/officeDocument/2006/relationships/image" Target="../media/image1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6.png"/><Relationship Id="rId5" Type="http://schemas.openxmlformats.org/officeDocument/2006/relationships/image" Target="../media/image111.png"/><Relationship Id="rId10" Type="http://schemas.openxmlformats.org/officeDocument/2006/relationships/image" Target="../media/image115.png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9.png"/><Relationship Id="rId7" Type="http://schemas.openxmlformats.org/officeDocument/2006/relationships/image" Target="../media/image13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0.png"/><Relationship Id="rId4" Type="http://schemas.openxmlformats.org/officeDocument/2006/relationships/image" Target="../media/image17.png"/><Relationship Id="rId9" Type="http://schemas.openxmlformats.org/officeDocument/2006/relationships/image" Target="../media/image1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38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9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image" Target="../media/image146.png"/><Relationship Id="rId5" Type="http://schemas.openxmlformats.org/officeDocument/2006/relationships/image" Target="../media/image141.png"/><Relationship Id="rId10" Type="http://schemas.openxmlformats.org/officeDocument/2006/relationships/image" Target="../media/image145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7.png"/><Relationship Id="rId7" Type="http://schemas.openxmlformats.org/officeDocument/2006/relationships/image" Target="../media/image14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51.png"/><Relationship Id="rId7" Type="http://schemas.microsoft.com/office/2007/relationships/hdphoto" Target="../media/hdphoto6.wdp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48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37BD4-45AC-4082-812F-1FE51142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</p:spPr>
        <p:txBody>
          <a:bodyPr>
            <a:normAutofit/>
          </a:bodyPr>
          <a:lstStyle/>
          <a:p>
            <a:pPr algn="l"/>
            <a:r>
              <a:rPr lang="en-US" sz="4200" dirty="0" smtClean="0">
                <a:solidFill>
                  <a:srgbClr val="FFFFFF"/>
                </a:solidFill>
              </a:rPr>
              <a:t>Concurrent Interpretations of Authorization </a:t>
            </a:r>
            <a:r>
              <a:rPr lang="en-US" sz="4200" dirty="0">
                <a:solidFill>
                  <a:srgbClr val="FFFFFF"/>
                </a:solidFill>
              </a:rPr>
              <a:t>Logic</a:t>
            </a:r>
            <a:endParaRPr lang="en-US" sz="42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D434B-2965-4B57-9ABB-21D41B5AC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604" y="4292070"/>
            <a:ext cx="4458424" cy="151288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solidFill>
                  <a:srgbClr val="7478C9"/>
                </a:solidFill>
                <a:cs typeface="Calibri"/>
              </a:rPr>
              <a:t>Andrew K. Hirsch</a:t>
            </a:r>
          </a:p>
          <a:p>
            <a:pPr algn="l"/>
            <a:r>
              <a:rPr lang="en-US" dirty="0" smtClean="0">
                <a:solidFill>
                  <a:srgbClr val="7478C9"/>
                </a:solidFill>
                <a:cs typeface="Calibri"/>
              </a:rPr>
              <a:t>Boston Computing Club</a:t>
            </a:r>
          </a:p>
          <a:p>
            <a:pPr algn="l"/>
            <a:r>
              <a:rPr lang="en-US" dirty="0" smtClean="0">
                <a:solidFill>
                  <a:srgbClr val="7478C9"/>
                </a:solidFill>
                <a:cs typeface="Calibri"/>
              </a:rPr>
              <a:t> March 13 2021</a:t>
            </a:r>
            <a:endParaRPr lang="en-US" dirty="0">
              <a:solidFill>
                <a:srgbClr val="7478C9"/>
              </a:solidFill>
              <a:cs typeface="Calibri"/>
            </a:endParaRPr>
          </a:p>
        </p:txBody>
      </p:sp>
      <p:pic>
        <p:nvPicPr>
          <p:cNvPr id="19" name="Picture 1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215192E-4118-4BEA-9D45-F59675435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21" y="4944611"/>
            <a:ext cx="5390093" cy="86241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6855FB29-5B93-4322-A9BC-20763E6F3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0" y="348423"/>
            <a:ext cx="4350296" cy="28893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336F3-B533-4478-8B00-FDF1CAFBF2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0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0969" y="123093"/>
                <a:ext cx="1864741" cy="1698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en-US" sz="54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69" y="123093"/>
                <a:ext cx="1864741" cy="16981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0425" y="106152"/>
                <a:ext cx="3810017" cy="1708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425" y="106152"/>
                <a:ext cx="3810017" cy="1708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88458" y="123093"/>
                <a:ext cx="4194418" cy="1708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458" y="123093"/>
                <a:ext cx="4194418" cy="1708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94657" y="3425832"/>
                <a:ext cx="2917364" cy="194515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axiom</a:t>
                </a:r>
                <a:endParaRPr lang="en-US" sz="3200" b="1" dirty="0"/>
              </a:p>
              <a:p>
                <a:r>
                  <a:rPr lang="en-US" sz="3200" dirty="0" smtClean="0"/>
                  <a:t>You can prove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200" dirty="0" smtClean="0"/>
                  <a:t>by assuming it</a:t>
                </a:r>
                <a:endParaRPr lang="en-US" sz="3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7" y="3425832"/>
                <a:ext cx="2917364" cy="1945153"/>
              </a:xfrm>
              <a:prstGeom prst="rect">
                <a:avLst/>
              </a:prstGeom>
              <a:blipFill>
                <a:blip r:embed="rId5"/>
                <a:stretch>
                  <a:fillRect l="-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587924" y="2894080"/>
                <a:ext cx="4406045" cy="30143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&amp;-L</a:t>
                </a:r>
              </a:p>
              <a:p>
                <a:r>
                  <a:rPr lang="en-US" sz="3200" dirty="0" smtClean="0"/>
                  <a:t>You can use an assumption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200" dirty="0" smtClean="0"/>
                  <a:t>by using an assumption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200" dirty="0" smtClean="0"/>
                  <a:t>and an assumption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24" y="2894080"/>
                <a:ext cx="4406045" cy="3014351"/>
              </a:xfrm>
              <a:prstGeom prst="rect">
                <a:avLst/>
              </a:prstGeom>
              <a:blipFill>
                <a:blip r:embed="rId6"/>
                <a:stretch>
                  <a:fillRect l="-3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469873" y="3128303"/>
                <a:ext cx="3031588" cy="25459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&amp;-R</a:t>
                </a:r>
              </a:p>
              <a:p>
                <a:r>
                  <a:rPr lang="en-US" sz="3200" dirty="0" smtClean="0"/>
                  <a:t>You can prove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&amp;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200" dirty="0" smtClean="0"/>
                  <a:t>by proving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200" dirty="0" smtClean="0"/>
                  <a:t>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873" y="3128303"/>
                <a:ext cx="3031588" cy="2545904"/>
              </a:xfrm>
              <a:prstGeom prst="rect">
                <a:avLst/>
              </a:prstGeom>
              <a:blipFill>
                <a:blip r:embed="rId7"/>
                <a:stretch>
                  <a:fillRect l="-48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3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0969" y="123093"/>
                <a:ext cx="1864741" cy="1698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en-US" sz="54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69" y="123093"/>
                <a:ext cx="1864741" cy="16981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86797" y="112321"/>
                <a:ext cx="3810017" cy="1708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797" y="112321"/>
                <a:ext cx="3810017" cy="1708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88458" y="123093"/>
                <a:ext cx="4194418" cy="1708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458" y="123093"/>
                <a:ext cx="4194418" cy="1708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77639" y="5736102"/>
                <a:ext cx="453361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639" y="5736102"/>
                <a:ext cx="453361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977639" y="5795889"/>
            <a:ext cx="45336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38928" y="4905105"/>
                <a:ext cx="401103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928" y="4905105"/>
                <a:ext cx="401103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3047863" y="4984652"/>
            <a:ext cx="63423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7863" y="4014321"/>
                <a:ext cx="274581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63" y="4014321"/>
                <a:ext cx="274581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047863" y="4117144"/>
            <a:ext cx="27458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7863" y="3212633"/>
                <a:ext cx="280301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63" y="3212633"/>
                <a:ext cx="280301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15550" y="4074108"/>
                <a:ext cx="27329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550" y="4074108"/>
                <a:ext cx="2732928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6515550" y="4176931"/>
            <a:ext cx="27458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15550" y="3272420"/>
                <a:ext cx="269766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550" y="3272420"/>
                <a:ext cx="269766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951251" y="1832022"/>
            <a:ext cx="1404175" cy="64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axiom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759057" y="1824936"/>
            <a:ext cx="1065495" cy="652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&amp;-L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452919" y="1815081"/>
            <a:ext cx="1065495" cy="652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&amp;-R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25681" y="3789223"/>
            <a:ext cx="1404175" cy="64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axiom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390185" y="3853118"/>
            <a:ext cx="1404175" cy="64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axiom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728617" y="5502415"/>
            <a:ext cx="1065495" cy="652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&amp;-L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477019" y="4658433"/>
            <a:ext cx="1065495" cy="652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&amp;-R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7" grpId="0"/>
      <p:bldP spid="19" grpId="0"/>
      <p:bldP spid="20" grpId="0" animBg="1"/>
      <p:bldP spid="24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41361" y="2690336"/>
                <a:ext cx="11092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361" y="2690336"/>
                <a:ext cx="1109278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39" y="3046797"/>
            <a:ext cx="2034664" cy="130769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483288" y="1707345"/>
            <a:ext cx="2899954" cy="838639"/>
          </a:xfrm>
          <a:prstGeom prst="wedgeRoundRectCallout">
            <a:avLst>
              <a:gd name="adj1" fmla="val -32830"/>
              <a:gd name="adj2" fmla="val 997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MayPrint</a:t>
            </a:r>
            <a:r>
              <a:rPr lang="en-US" sz="3200" dirty="0" smtClean="0"/>
              <a:t>(Alice)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26" y="2422661"/>
            <a:ext cx="1163335" cy="1745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1277794" y="1661129"/>
                <a:ext cx="3423683" cy="931072"/>
              </a:xfrm>
              <a:prstGeom prst="wedgeRoundRectCallout">
                <a:avLst>
                  <a:gd name="adj1" fmla="val 49975"/>
                  <a:gd name="adj2" fmla="val 7087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isStudent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794" y="1661129"/>
                <a:ext cx="3423683" cy="931072"/>
              </a:xfrm>
              <a:prstGeom prst="wedgeRoundRectCallout">
                <a:avLst>
                  <a:gd name="adj1" fmla="val 49975"/>
                  <a:gd name="adj2" fmla="val 70875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43" y="548143"/>
            <a:ext cx="846996" cy="14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567" y="0"/>
            <a:ext cx="10174867" cy="136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Principals are </a:t>
            </a:r>
            <a:r>
              <a:rPr lang="en-US" sz="3200" b="1" dirty="0" err="1" smtClean="0"/>
              <a:t>Reasoners</a:t>
            </a:r>
            <a:endParaRPr lang="en-US" sz="3200" b="1" dirty="0" smtClean="0"/>
          </a:p>
          <a:p>
            <a:r>
              <a:rPr lang="en-US" sz="3200" dirty="0" smtClean="0"/>
              <a:t>Principals can reason from their beliefs to derive new beliefs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2639203" y="4227680"/>
            <a:ext cx="791585" cy="149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3430789" y="3657601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789" y="3657601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4081926" y="4227680"/>
            <a:ext cx="791585" cy="149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4873512" y="3657601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12" y="3657601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5524650" y="4227680"/>
            <a:ext cx="791585" cy="149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6316236" y="3657601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236" y="3657601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67374" y="4382087"/>
                <a:ext cx="11092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374" y="4382087"/>
                <a:ext cx="1109278" cy="1477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30787" y="5138584"/>
                <a:ext cx="2660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787" y="5138584"/>
                <a:ext cx="266098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3511" y="5138584"/>
                <a:ext cx="2660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11" y="5138584"/>
                <a:ext cx="266098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8039260" y="4227680"/>
            <a:ext cx="791585" cy="149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8830846" y="3657601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46" y="3657601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2639203" y="3516923"/>
            <a:ext cx="691359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97843" y="1981546"/>
                <a:ext cx="6112122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 ⊢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sz="96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843" y="1981546"/>
                <a:ext cx="6112122" cy="14773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7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/>
      <p:bldP spid="10" grpId="0"/>
      <p:bldP spid="11" grpId="0"/>
      <p:bldP spid="13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6597" y="0"/>
            <a:ext cx="5958807" cy="136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Says Reflection</a:t>
            </a:r>
          </a:p>
          <a:p>
            <a:r>
              <a:rPr lang="en-US" sz="3200" dirty="0" smtClean="0"/>
              <a:t>Principals know what they believe.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2639203" y="4227680"/>
            <a:ext cx="791585" cy="149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3430789" y="3657601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789" y="3657601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80385" y="4382087"/>
                <a:ext cx="11092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85" y="4382087"/>
                <a:ext cx="1109278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8039260" y="4227680"/>
            <a:ext cx="791585" cy="149210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358384" y="3098747"/>
            <a:ext cx="1832465" cy="2257865"/>
            <a:chOff x="8830845" y="2124222"/>
            <a:chExt cx="1832465" cy="2257865"/>
          </a:xfrm>
        </p:grpSpPr>
        <p:sp>
          <p:nvSpPr>
            <p:cNvPr id="13" name="Rectangular Callout 12"/>
            <p:cNvSpPr/>
            <p:nvPr/>
          </p:nvSpPr>
          <p:spPr>
            <a:xfrm>
              <a:off x="8830845" y="2124222"/>
              <a:ext cx="1832465" cy="2257865"/>
            </a:xfrm>
            <a:prstGeom prst="wedgeRectCallout">
              <a:avLst>
                <a:gd name="adj1" fmla="val -81300"/>
                <a:gd name="adj2" fmla="val 1937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0" t="5473" r="17937"/>
            <a:stretch/>
          </p:blipFill>
          <p:spPr>
            <a:xfrm>
              <a:off x="8830845" y="2811532"/>
              <a:ext cx="791585" cy="14921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ular Callout 17"/>
                <p:cNvSpPr/>
                <p:nvPr/>
              </p:nvSpPr>
              <p:spPr>
                <a:xfrm>
                  <a:off x="9622431" y="2241453"/>
                  <a:ext cx="558238" cy="724486"/>
                </a:xfrm>
                <a:prstGeom prst="wedgeRectCallout">
                  <a:avLst>
                    <a:gd name="adj1" fmla="val -65946"/>
                    <a:gd name="adj2" fmla="val 4678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Rectangular Callout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431" y="2241453"/>
                  <a:ext cx="558238" cy="724486"/>
                </a:xfrm>
                <a:prstGeom prst="wedgeRectCallout">
                  <a:avLst>
                    <a:gd name="adj1" fmla="val -65946"/>
                    <a:gd name="adj2" fmla="val 46786"/>
                  </a:avLst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Connector 18"/>
          <p:cNvCxnSpPr/>
          <p:nvPr/>
        </p:nvCxnSpPr>
        <p:spPr>
          <a:xfrm>
            <a:off x="2257864" y="2965939"/>
            <a:ext cx="8637563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0195" y="0"/>
            <a:ext cx="7591611" cy="136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Says Join</a:t>
            </a:r>
          </a:p>
          <a:p>
            <a:r>
              <a:rPr lang="en-US" sz="3200" dirty="0" smtClean="0"/>
              <a:t>Principals are right about what they believe.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8532269" y="4276917"/>
            <a:ext cx="791585" cy="149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9323855" y="3706838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855" y="3706838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82111" y="4128869"/>
                <a:ext cx="11092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111" y="4128869"/>
                <a:ext cx="1109278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2146194" y="4276917"/>
            <a:ext cx="791585" cy="149210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465318" y="3147984"/>
            <a:ext cx="1832465" cy="2257865"/>
            <a:chOff x="8830845" y="2124222"/>
            <a:chExt cx="1832465" cy="2257865"/>
          </a:xfrm>
        </p:grpSpPr>
        <p:sp>
          <p:nvSpPr>
            <p:cNvPr id="13" name="Rectangular Callout 12"/>
            <p:cNvSpPr/>
            <p:nvPr/>
          </p:nvSpPr>
          <p:spPr>
            <a:xfrm>
              <a:off x="8830845" y="2124222"/>
              <a:ext cx="1832465" cy="2257865"/>
            </a:xfrm>
            <a:prstGeom prst="wedgeRectCallout">
              <a:avLst>
                <a:gd name="adj1" fmla="val -81300"/>
                <a:gd name="adj2" fmla="val 1937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0" t="5473" r="17937"/>
            <a:stretch/>
          </p:blipFill>
          <p:spPr>
            <a:xfrm>
              <a:off x="8830845" y="2811532"/>
              <a:ext cx="791585" cy="14921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ular Callout 17"/>
                <p:cNvSpPr/>
                <p:nvPr/>
              </p:nvSpPr>
              <p:spPr>
                <a:xfrm>
                  <a:off x="9622431" y="2241453"/>
                  <a:ext cx="558238" cy="724486"/>
                </a:xfrm>
                <a:prstGeom prst="wedgeRectCallout">
                  <a:avLst>
                    <a:gd name="adj1" fmla="val -65946"/>
                    <a:gd name="adj2" fmla="val 4678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Rectangular Callout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431" y="2241453"/>
                  <a:ext cx="558238" cy="724486"/>
                </a:xfrm>
                <a:prstGeom prst="wedgeRectCallout">
                  <a:avLst>
                    <a:gd name="adj1" fmla="val -65946"/>
                    <a:gd name="adj2" fmla="val 46786"/>
                  </a:avLst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Connector 18"/>
          <p:cNvCxnSpPr/>
          <p:nvPr/>
        </p:nvCxnSpPr>
        <p:spPr>
          <a:xfrm>
            <a:off x="1814732" y="2965939"/>
            <a:ext cx="826477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8756" y="0"/>
            <a:ext cx="6154488" cy="136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Counit</a:t>
            </a:r>
            <a:r>
              <a:rPr lang="en-US" sz="3200" b="1" dirty="0" smtClean="0"/>
              <a:t> does NOT hold</a:t>
            </a:r>
          </a:p>
          <a:p>
            <a:r>
              <a:rPr lang="en-US" sz="3200" dirty="0" smtClean="0"/>
              <a:t>Principals may believe untrue things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91243" y="2923733"/>
            <a:ext cx="4809515" cy="2218228"/>
            <a:chOff x="4473526" y="3753729"/>
            <a:chExt cx="4809515" cy="22182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0" t="5473" r="17937"/>
            <a:stretch/>
          </p:blipFill>
          <p:spPr>
            <a:xfrm>
              <a:off x="4572214" y="4479855"/>
              <a:ext cx="791585" cy="14921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ular Callout 3"/>
                <p:cNvSpPr/>
                <p:nvPr/>
              </p:nvSpPr>
              <p:spPr>
                <a:xfrm>
                  <a:off x="5363800" y="3909776"/>
                  <a:ext cx="558238" cy="724486"/>
                </a:xfrm>
                <a:prstGeom prst="wedgeRectCallout">
                  <a:avLst>
                    <a:gd name="adj1" fmla="val -65946"/>
                    <a:gd name="adj2" fmla="val 46786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Rectangular Callou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800" y="3909776"/>
                  <a:ext cx="558238" cy="724486"/>
                </a:xfrm>
                <a:prstGeom prst="wedgeRectCallout">
                  <a:avLst>
                    <a:gd name="adj1" fmla="val -65946"/>
                    <a:gd name="adj2" fmla="val 46786"/>
                  </a:avLst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382111" y="4128869"/>
                  <a:ext cx="1109278" cy="14773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⊢</m:t>
                        </m:r>
                      </m:oMath>
                    </m:oMathPara>
                  </a14:m>
                  <a:endParaRPr lang="en-US" sz="9600" i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2111" y="4128869"/>
                  <a:ext cx="1109278" cy="14773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>
              <a:off x="4473526" y="3753729"/>
              <a:ext cx="4809515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951462" y="3974123"/>
                  <a:ext cx="1138966" cy="14773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462" y="3974123"/>
                  <a:ext cx="1138966" cy="14773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Multiply 10"/>
          <p:cNvSpPr/>
          <p:nvPr/>
        </p:nvSpPr>
        <p:spPr>
          <a:xfrm>
            <a:off x="2139525" y="1807698"/>
            <a:ext cx="8066586" cy="427657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984" y="3298873"/>
            <a:ext cx="3507205" cy="1952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This rule is common in logics of </a:t>
            </a:r>
            <a:r>
              <a:rPr lang="en-US" sz="3200" i="1" dirty="0" smtClean="0"/>
              <a:t>knowledge</a:t>
            </a:r>
            <a:r>
              <a:rPr lang="en-US" sz="3200" dirty="0" smtClean="0"/>
              <a:t>, rather than </a:t>
            </a:r>
            <a:r>
              <a:rPr lang="en-US" sz="3200" i="1" dirty="0" smtClean="0"/>
              <a:t>belief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61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4999" y="0"/>
            <a:ext cx="5482002" cy="136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Should Unit Hold?</a:t>
            </a:r>
          </a:p>
          <a:p>
            <a:r>
              <a:rPr lang="en-US" sz="3200" dirty="0" smtClean="0"/>
              <a:t>Principals believe all true things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7131443" y="3643912"/>
            <a:ext cx="791585" cy="149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7923029" y="3073833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029" y="3073833"/>
                <a:ext cx="558238" cy="724486"/>
              </a:xfrm>
              <a:prstGeom prst="wedgeRectCallout">
                <a:avLst>
                  <a:gd name="adj1" fmla="val -65946"/>
                  <a:gd name="adj2" fmla="val 4678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99828" y="3298873"/>
                <a:ext cx="11092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828" y="3298873"/>
                <a:ext cx="1109278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3691243" y="2923733"/>
            <a:ext cx="480951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8525" y="3298873"/>
                <a:ext cx="113896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25" y="3298873"/>
                <a:ext cx="1138966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50" y="1733531"/>
            <a:ext cx="3405815" cy="1108142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9711189" y="765300"/>
            <a:ext cx="1280160" cy="75815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13" name="Flowchart: Process 12"/>
          <p:cNvSpPr/>
          <p:nvPr/>
        </p:nvSpPr>
        <p:spPr>
          <a:xfrm>
            <a:off x="834682" y="765300"/>
            <a:ext cx="1280160" cy="75815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Yes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4" y="2738217"/>
            <a:ext cx="3104749" cy="1538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2" y="1616255"/>
            <a:ext cx="2799147" cy="1283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" y="4369081"/>
            <a:ext cx="3116052" cy="7445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50" y="2987941"/>
            <a:ext cx="3406392" cy="1088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" y="5136014"/>
            <a:ext cx="3165037" cy="5825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" y="5699754"/>
            <a:ext cx="3209506" cy="104058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27913" y="1630776"/>
            <a:ext cx="3017520" cy="1254410"/>
          </a:xfrm>
          <a:prstGeom prst="ellipse">
            <a:avLst/>
          </a:prstGeom>
          <a:noFill/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01329" y="1616255"/>
            <a:ext cx="2117188" cy="10291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Extremely Influential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18" idx="6"/>
            <a:endCxn id="21" idx="1"/>
          </p:cNvCxnSpPr>
          <p:nvPr/>
        </p:nvCxnSpPr>
        <p:spPr>
          <a:xfrm flipV="1">
            <a:off x="3245433" y="2130838"/>
            <a:ext cx="355896" cy="127143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2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5" grpId="0"/>
      <p:bldP spid="7" grpId="0" animBg="1"/>
      <p:bldP spid="13" grpId="0" animBg="1"/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35" y="4925514"/>
            <a:ext cx="4950811" cy="8658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6769" y="0"/>
            <a:ext cx="3898462" cy="13575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Confidentiality (2020)</a:t>
            </a:r>
          </a:p>
          <a:p>
            <a:r>
              <a:rPr lang="en-US" sz="3200" dirty="0" smtClean="0"/>
              <a:t>Unit can leak secrets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3340277" y="2934197"/>
            <a:ext cx="791585" cy="1492102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131863" y="2201591"/>
            <a:ext cx="1323890" cy="887013"/>
          </a:xfrm>
          <a:prstGeom prst="wedgeRectCallout">
            <a:avLst>
              <a:gd name="adj1" fmla="val -65946"/>
              <a:gd name="adj2" fmla="val 4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owe $100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3168" y="2757970"/>
                <a:ext cx="11092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168" y="2757970"/>
                <a:ext cx="1109278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41" y="2624132"/>
            <a:ext cx="1163335" cy="174500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158849" y="713463"/>
            <a:ext cx="2448857" cy="2375141"/>
            <a:chOff x="6965575" y="534570"/>
            <a:chExt cx="2448857" cy="2375141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6965575" y="534570"/>
              <a:ext cx="2448857" cy="2375141"/>
            </a:xfrm>
            <a:prstGeom prst="wedgeRectCallout">
              <a:avLst>
                <a:gd name="adj1" fmla="val -102981"/>
                <a:gd name="adj2" fmla="val 4798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0" t="5473" r="17937"/>
            <a:stretch/>
          </p:blipFill>
          <p:spPr>
            <a:xfrm>
              <a:off x="7068675" y="1354635"/>
              <a:ext cx="791585" cy="1492102"/>
            </a:xfrm>
            <a:prstGeom prst="wedgeRectCallout">
              <a:avLst/>
            </a:prstGeom>
          </p:spPr>
        </p:pic>
        <p:sp>
          <p:nvSpPr>
            <p:cNvPr id="12" name="Rectangular Callout 11"/>
            <p:cNvSpPr/>
            <p:nvPr/>
          </p:nvSpPr>
          <p:spPr>
            <a:xfrm>
              <a:off x="7860261" y="622029"/>
              <a:ext cx="1323890" cy="887013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I owe $100</a:t>
              </a:r>
              <a:endParaRPr lang="en-US" sz="3200" dirty="0"/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169499" y="3421130"/>
            <a:ext cx="3030901" cy="2010338"/>
          </a:xfrm>
          <a:prstGeom prst="wedgeRoundRectCallout">
            <a:avLst>
              <a:gd name="adj1" fmla="val 59000"/>
              <a:gd name="adj2" fmla="val 3415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Formal treatment of confidentiality in authorization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57" y="4707141"/>
            <a:ext cx="3740487" cy="13684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90425" y="0"/>
            <a:ext cx="4811151" cy="10779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Distribution (2013)</a:t>
            </a:r>
          </a:p>
          <a:p>
            <a:r>
              <a:rPr lang="en-US" sz="3200" dirty="0" smtClean="0"/>
              <a:t>Unit can break </a:t>
            </a:r>
            <a:r>
              <a:rPr lang="en-US" sz="3200" dirty="0" err="1" smtClean="0"/>
              <a:t>distributivity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7" y="2957910"/>
            <a:ext cx="2034664" cy="1307696"/>
          </a:xfrm>
          <a:prstGeom prst="rect">
            <a:avLst/>
          </a:prstGeom>
        </p:spPr>
      </p:pic>
      <p:sp>
        <p:nvSpPr>
          <p:cNvPr id="17" name="Rectangular Callout 16"/>
          <p:cNvSpPr/>
          <p:nvPr/>
        </p:nvSpPr>
        <p:spPr>
          <a:xfrm>
            <a:off x="1896126" y="1618458"/>
            <a:ext cx="2482813" cy="838639"/>
          </a:xfrm>
          <a:prstGeom prst="wedgeRectCallout">
            <a:avLst>
              <a:gd name="adj1" fmla="val -27066"/>
              <a:gd name="adj2" fmla="val 10946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CPUState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5816100" y="2561405"/>
            <a:ext cx="791585" cy="149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02481" y="2788278"/>
                <a:ext cx="11092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i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81" y="2788278"/>
                <a:ext cx="1109278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873778" y="1158152"/>
            <a:ext cx="3929016" cy="2806505"/>
            <a:chOff x="6776498" y="1077986"/>
            <a:chExt cx="3929016" cy="2806505"/>
          </a:xfrm>
        </p:grpSpPr>
        <p:sp>
          <p:nvSpPr>
            <p:cNvPr id="22" name="Rectangular Callout 21"/>
            <p:cNvSpPr/>
            <p:nvPr/>
          </p:nvSpPr>
          <p:spPr>
            <a:xfrm>
              <a:off x="6776498" y="1077986"/>
              <a:ext cx="3929016" cy="2806505"/>
            </a:xfrm>
            <a:prstGeom prst="wedgeRectCallout">
              <a:avLst>
                <a:gd name="adj1" fmla="val -85997"/>
                <a:gd name="adj2" fmla="val 149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911" y="2561405"/>
              <a:ext cx="2034664" cy="1307696"/>
            </a:xfrm>
            <a:prstGeom prst="rect">
              <a:avLst/>
            </a:prstGeom>
          </p:spPr>
        </p:pic>
        <p:sp>
          <p:nvSpPr>
            <p:cNvPr id="20" name="Rectangular Callout 19"/>
            <p:cNvSpPr/>
            <p:nvPr/>
          </p:nvSpPr>
          <p:spPr>
            <a:xfrm>
              <a:off x="7781560" y="1221953"/>
              <a:ext cx="2482813" cy="838639"/>
            </a:xfrm>
            <a:prstGeom prst="wedgeRectCallout">
              <a:avLst>
                <a:gd name="adj1" fmla="val -27066"/>
                <a:gd name="adj2" fmla="val 10946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/>
                <a:t>CPUState</a:t>
              </a:r>
              <a:r>
                <a:rPr lang="en-US" sz="3200" dirty="0" smtClean="0"/>
                <a:t>(3)</a:t>
              </a:r>
              <a:endParaRPr lang="en-US" sz="3200" dirty="0"/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358725" y="4515728"/>
            <a:ext cx="3543755" cy="1559883"/>
          </a:xfrm>
          <a:prstGeom prst="wedgeRoundRectCallout">
            <a:avLst>
              <a:gd name="adj1" fmla="val 61340"/>
              <a:gd name="adj2" fmla="val -1145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Argument about distribution made informally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155470" y="2684417"/>
            <a:ext cx="2214155" cy="4173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48" y="0"/>
            <a:ext cx="3066652" cy="1970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80" y="4532603"/>
            <a:ext cx="5374820" cy="227314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24097" y="1334149"/>
            <a:ext cx="2730137" cy="12736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want to print a document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97" y="2161902"/>
            <a:ext cx="1263662" cy="158060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165669" y="293149"/>
            <a:ext cx="2899954" cy="1176421"/>
          </a:xfrm>
          <a:prstGeom prst="wedgeRoundRectCallout">
            <a:avLst>
              <a:gd name="adj1" fmla="val 58446"/>
              <a:gd name="adj2" fmla="val -1744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 Alice allowed to print?</a:t>
            </a:r>
            <a:endParaRPr lang="en-US" sz="3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165669" y="292600"/>
            <a:ext cx="2899954" cy="1176421"/>
          </a:xfrm>
          <a:prstGeom prst="wedgeRoundRectCallout">
            <a:avLst>
              <a:gd name="adj1" fmla="val 58446"/>
              <a:gd name="adj2" fmla="val -1744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 Alice a </a:t>
            </a:r>
            <a:r>
              <a:rPr lang="en-US" sz="3200" dirty="0" err="1" smtClean="0"/>
              <a:t>UdS</a:t>
            </a:r>
            <a:r>
              <a:rPr lang="en-US" sz="3200" dirty="0" smtClean="0"/>
              <a:t> student?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2" t="43314" r="3859" b="13829"/>
          <a:stretch/>
        </p:blipFill>
        <p:spPr>
          <a:xfrm>
            <a:off x="5926728" y="5063593"/>
            <a:ext cx="1073323" cy="72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10613" r="54005" b="13047"/>
          <a:stretch/>
        </p:blipFill>
        <p:spPr>
          <a:xfrm>
            <a:off x="5908436" y="1362018"/>
            <a:ext cx="1104899" cy="1322399"/>
          </a:xfrm>
          <a:prstGeom prst="rect">
            <a:avLst/>
          </a:prstGeom>
        </p:spPr>
      </p:pic>
      <p:sp>
        <p:nvSpPr>
          <p:cNvPr id="13" name="Vertical Scroll 12"/>
          <p:cNvSpPr/>
          <p:nvPr/>
        </p:nvSpPr>
        <p:spPr>
          <a:xfrm>
            <a:off x="9166242" y="2570325"/>
            <a:ext cx="2984863" cy="2331720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Policy: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UdS</a:t>
            </a:r>
            <a:r>
              <a:rPr lang="en-US" sz="3200" dirty="0" smtClean="0">
                <a:solidFill>
                  <a:schemeClr val="tx1"/>
                </a:solidFill>
              </a:rPr>
              <a:t> Students may print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9055">
            <a:off x="9423438" y="834294"/>
            <a:ext cx="1263662" cy="15806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10642" y="3736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210152" y="3380325"/>
            <a:ext cx="2170655" cy="1482426"/>
          </a:xfrm>
          <a:prstGeom prst="wedgeRoundRectCallout">
            <a:avLst>
              <a:gd name="adj1" fmla="val 58905"/>
              <a:gd name="adj2" fmla="val 3694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Alice is a </a:t>
            </a:r>
            <a:r>
              <a:rPr lang="en-US" sz="3200" dirty="0" err="1" smtClean="0"/>
              <a:t>UdS</a:t>
            </a:r>
            <a:r>
              <a:rPr lang="en-US" sz="3200" dirty="0" smtClean="0"/>
              <a:t> Student</a:t>
            </a:r>
            <a:endParaRPr lang="en-US" sz="32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570621" y="788816"/>
            <a:ext cx="2170655" cy="1482426"/>
          </a:xfrm>
          <a:prstGeom prst="wedgeRoundRectCallout">
            <a:avLst>
              <a:gd name="adj1" fmla="val 58905"/>
              <a:gd name="adj2" fmla="val 3694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Alice is a </a:t>
            </a:r>
            <a:r>
              <a:rPr lang="en-US" sz="3200" dirty="0" err="1" smtClean="0"/>
              <a:t>UdS</a:t>
            </a:r>
            <a:r>
              <a:rPr lang="en-US" sz="3200" dirty="0" smtClean="0"/>
              <a:t> Student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35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34023 -4.07407E-6 C 0.49284 -4.07407E-6 0.68099 -0.0456 0.68099 -0.08217 L 0.68099 -0.16412 " pathEditMode="relative" rAng="0" ptsTypes="AA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0195 -0.4520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3" grpId="0" animBg="1"/>
      <p:bldP spid="16" grpId="0" animBg="1"/>
      <p:bldP spid="16" grpId="1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20448"/>
              </p:ext>
            </p:extLst>
          </p:nvPr>
        </p:nvGraphicFramePr>
        <p:xfrm>
          <a:off x="2032000" y="1118084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52070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8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Computation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059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510" y="0"/>
            <a:ext cx="9012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Propositions-as-Types Principle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86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69312"/>
              </p:ext>
            </p:extLst>
          </p:nvPr>
        </p:nvGraphicFramePr>
        <p:xfrm>
          <a:off x="2032000" y="1118084"/>
          <a:ext cx="81280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52070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8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Computation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Propositions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510" y="0"/>
            <a:ext cx="9012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Propositions-as-Types Principle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47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08934"/>
              </p:ext>
            </p:extLst>
          </p:nvPr>
        </p:nvGraphicFramePr>
        <p:xfrm>
          <a:off x="2032000" y="1118084"/>
          <a:ext cx="81280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52070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8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Computation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Propositions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967"/>
                  </a:ext>
                </a:extLst>
              </a:tr>
              <a:tr h="52348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Proofs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651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510" y="0"/>
            <a:ext cx="9012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Propositions-as-Types Principle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260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81657"/>
              </p:ext>
            </p:extLst>
          </p:nvPr>
        </p:nvGraphicFramePr>
        <p:xfrm>
          <a:off x="2032000" y="1118084"/>
          <a:ext cx="812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52070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8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Computation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Propositions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967"/>
                  </a:ext>
                </a:extLst>
              </a:tr>
              <a:tr h="52348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Proofs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Assumptions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8919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510" y="0"/>
            <a:ext cx="9012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Propositions-as-Types Principle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729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085067"/>
              </p:ext>
            </p:extLst>
          </p:nvPr>
        </p:nvGraphicFramePr>
        <p:xfrm>
          <a:off x="2032000" y="1118084"/>
          <a:ext cx="8128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52070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8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Computation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Propositions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967"/>
                  </a:ext>
                </a:extLst>
              </a:tr>
              <a:tr h="52348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Proofs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Assumptions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8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Conclusions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5666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510" y="0"/>
            <a:ext cx="9012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Propositions-as-Types Principle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31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65" y="0"/>
            <a:ext cx="2201522" cy="2706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71" y="0"/>
            <a:ext cx="1804354" cy="2706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5877" y="2706530"/>
            <a:ext cx="2090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Haskell Curry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659328" y="2706530"/>
            <a:ext cx="2516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William Howard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3720905" cy="2715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Curry-Howard Isomorphism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The Curry-Howard </a:t>
            </a:r>
            <a:r>
              <a:rPr lang="en-US" sz="3600" dirty="0" err="1" smtClean="0"/>
              <a:t>Correspondance</a:t>
            </a:r>
            <a:endParaRPr lang="en-US" sz="3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867" y="4142936"/>
            <a:ext cx="1875269" cy="2715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14" y="4142936"/>
            <a:ext cx="2035945" cy="2715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90" y="4142936"/>
            <a:ext cx="2232016" cy="27150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4142936"/>
            <a:ext cx="3249637" cy="2124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Brouwer</a:t>
            </a:r>
            <a:r>
              <a:rPr lang="en-US" sz="3600" dirty="0" smtClean="0"/>
              <a:t>-</a:t>
            </a:r>
            <a:r>
              <a:rPr lang="en-US" sz="3600" dirty="0" err="1" smtClean="0"/>
              <a:t>Heyting</a:t>
            </a:r>
            <a:r>
              <a:rPr lang="en-US" sz="3600" dirty="0" smtClean="0"/>
              <a:t>-Kolmogorov Interpretation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99154" y="3619716"/>
            <a:ext cx="1955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LEJ </a:t>
            </a:r>
            <a:r>
              <a:rPr lang="en-US" sz="2800" dirty="0" err="1" smtClean="0"/>
              <a:t>Brouwer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723551" y="3619716"/>
            <a:ext cx="2274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Arend</a:t>
            </a:r>
            <a:r>
              <a:rPr lang="en-US" sz="2800" dirty="0" smtClean="0"/>
              <a:t> </a:t>
            </a:r>
            <a:r>
              <a:rPr lang="en-US" sz="2800" dirty="0" err="1" smtClean="0"/>
              <a:t>Heyting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9958801" y="3190044"/>
            <a:ext cx="2015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Andrej Kolmogorov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359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Picture of William Howard from UIC. All others from Wikimedia Commons.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45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 uiExpand="1" build="p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94499" y="-77091"/>
                <a:ext cx="3003002" cy="1698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en-US" sz="54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499" y="-77091"/>
                <a:ext cx="3003002" cy="16981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4097" y="1925929"/>
                <a:ext cx="8983806" cy="2078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noBar"/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0" i="0" smtClean="0">
                                  <a:latin typeface="Cambria Math" panose="02040503050406030204" pitchFamily="18" charset="0"/>
                                </a:rPr>
                                <m:t>let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) ≔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m:rPr>
                                  <m:nor/>
                                </m:rPr>
                                <a:rPr lang="en-US" sz="5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54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num>
                            <m:den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097" y="1925929"/>
                <a:ext cx="8983806" cy="2078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14951" y="4629524"/>
                <a:ext cx="6962099" cy="1708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951" y="4629524"/>
                <a:ext cx="6962099" cy="1708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597501" y="506141"/>
            <a:ext cx="1404175" cy="64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var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587903" y="2458486"/>
            <a:ext cx="1289046" cy="652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Match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825903" y="5157769"/>
            <a:ext cx="1289046" cy="652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Pair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" y="241663"/>
            <a:ext cx="2436223" cy="13794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Assumptions are variables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8728" y="4430804"/>
                <a:ext cx="2436223" cy="198959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Evidence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3200" dirty="0" smtClean="0"/>
                  <a:t> is a pair of evidence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28" y="4430804"/>
                <a:ext cx="2436223" cy="1989590"/>
              </a:xfrm>
              <a:prstGeom prst="rect">
                <a:avLst/>
              </a:prstGeom>
              <a:blipFill>
                <a:blip r:embed="rId5"/>
                <a:stretch>
                  <a:fillRect l="-1493" t="-4878" r="-9453" b="-1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2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1" grpId="0" animBg="1"/>
      <p:bldP spid="22" grpId="0" animBg="1"/>
      <p:bldP spid="26" grpId="0" animBg="1"/>
      <p:bldP spid="5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4418" y="4206155"/>
                <a:ext cx="1139683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in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18" y="4206155"/>
                <a:ext cx="1139683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182880" y="4135901"/>
            <a:ext cx="116199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42105" y="3205005"/>
                <a:ext cx="866859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105" y="3205005"/>
                <a:ext cx="866859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33643" y="3092547"/>
            <a:ext cx="116691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469" y="2206232"/>
                <a:ext cx="587628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9" y="2206232"/>
                <a:ext cx="587628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66469" y="2091397"/>
            <a:ext cx="56801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147944"/>
                <a:ext cx="58410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7944"/>
                <a:ext cx="584102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4445" y="2203855"/>
                <a:ext cx="570098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445" y="2203855"/>
                <a:ext cx="570098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297803" y="2091397"/>
            <a:ext cx="56476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44445" y="1147943"/>
                <a:ext cx="581800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445" y="1147943"/>
                <a:ext cx="581800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2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30693"/>
              </p:ext>
            </p:extLst>
          </p:nvPr>
        </p:nvGraphicFramePr>
        <p:xfrm>
          <a:off x="2032000" y="1118084"/>
          <a:ext cx="81280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52070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8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Computation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Propositions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967"/>
                  </a:ext>
                </a:extLst>
              </a:tr>
              <a:tr h="52348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Proofs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Assumptions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8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Conclusions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5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Principals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2536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510" y="0"/>
            <a:ext cx="9012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Propositions-as-Types Principle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450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83418"/>
              </p:ext>
            </p:extLst>
          </p:nvPr>
        </p:nvGraphicFramePr>
        <p:xfrm>
          <a:off x="2032000" y="1118084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52070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8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Computation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Propositions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967"/>
                  </a:ext>
                </a:extLst>
              </a:tr>
              <a:tr h="52348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Proofs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Assumptions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8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Conclusions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5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Principals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2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Trust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65904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510" y="0"/>
            <a:ext cx="9012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Propositions-as-Types Principle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31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" y="0"/>
            <a:ext cx="1828804" cy="1828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" y="2514598"/>
            <a:ext cx="1828804" cy="1828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" y="5029196"/>
            <a:ext cx="1828804" cy="1828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896" y="2821173"/>
            <a:ext cx="35936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thorization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775645" y="306575"/>
            <a:ext cx="3985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thentication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835896" y="5335771"/>
            <a:ext cx="1023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dit</a:t>
            </a:r>
            <a:endParaRPr lang="en-US" sz="6000" dirty="0"/>
          </a:p>
        </p:txBody>
      </p:sp>
      <p:sp>
        <p:nvSpPr>
          <p:cNvPr id="8" name="Cloud Callout 7"/>
          <p:cNvSpPr/>
          <p:nvPr/>
        </p:nvSpPr>
        <p:spPr>
          <a:xfrm>
            <a:off x="5876262" y="2377262"/>
            <a:ext cx="3324446" cy="2103476"/>
          </a:xfrm>
          <a:prstGeom prst="cloudCallout">
            <a:avLst>
              <a:gd name="adj1" fmla="val -65183"/>
              <a:gd name="adj2" fmla="val -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Who may do what?</a:t>
            </a:r>
            <a:endParaRPr lang="en-US" sz="3200" dirty="0"/>
          </a:p>
        </p:txBody>
      </p:sp>
      <p:sp>
        <p:nvSpPr>
          <p:cNvPr id="9" name="Cloud Callout 8"/>
          <p:cNvSpPr/>
          <p:nvPr/>
        </p:nvSpPr>
        <p:spPr>
          <a:xfrm>
            <a:off x="6269667" y="0"/>
            <a:ext cx="3324446" cy="2103476"/>
          </a:xfrm>
          <a:prstGeom prst="cloudCallout">
            <a:avLst>
              <a:gd name="adj1" fmla="val -66249"/>
              <a:gd name="adj2" fmla="val -5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Who is who?</a:t>
            </a:r>
            <a:endParaRPr lang="en-US" sz="3200" dirty="0"/>
          </a:p>
        </p:txBody>
      </p:sp>
      <p:sp>
        <p:nvSpPr>
          <p:cNvPr id="10" name="Cloud Callout 9"/>
          <p:cNvSpPr/>
          <p:nvPr/>
        </p:nvSpPr>
        <p:spPr>
          <a:xfrm>
            <a:off x="3526467" y="4754524"/>
            <a:ext cx="3324446" cy="2103476"/>
          </a:xfrm>
          <a:prstGeom prst="cloudCallout">
            <a:avLst>
              <a:gd name="adj1" fmla="val -65183"/>
              <a:gd name="adj2" fmla="val -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do we record?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61507" y="259615"/>
            <a:ext cx="11383925" cy="22186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Questions about authorization: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do we state authorization policies?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do we reason about authorization policies?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do we enforce authorization policies?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0800000">
                <a:off x="8314660" y="836528"/>
                <a:ext cx="674095" cy="1098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314660" y="836528"/>
                <a:ext cx="674095" cy="1098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74395" y="783629"/>
            <a:ext cx="2771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Main focus of today’s talk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45825" y="1860261"/>
                <a:ext cx="62857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825" y="1860261"/>
                <a:ext cx="62857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988755" y="1800086"/>
            <a:ext cx="305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Touch on if time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uiExpand="1" build="p" animBg="1"/>
      <p:bldP spid="12" grpId="0"/>
      <p:bldP spid="13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32516"/>
              </p:ext>
            </p:extLst>
          </p:nvPr>
        </p:nvGraphicFramePr>
        <p:xfrm>
          <a:off x="2032000" y="1118084"/>
          <a:ext cx="8128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52070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8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Computation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Propositions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967"/>
                  </a:ext>
                </a:extLst>
              </a:tr>
              <a:tr h="52348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Proofs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Assumptions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8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Conclusions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5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Principals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2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Trust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65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Communication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1045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510" y="0"/>
            <a:ext cx="9012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Propositions-as-Types Principle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793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0745"/>
              </p:ext>
            </p:extLst>
          </p:nvPr>
        </p:nvGraphicFramePr>
        <p:xfrm>
          <a:off x="2032000" y="1118084"/>
          <a:ext cx="8128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52070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8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Computation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Propositions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967"/>
                  </a:ext>
                </a:extLst>
              </a:tr>
              <a:tr h="52348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Proofs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Assumptions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8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Conclusions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5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Principals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Processes (Computers,</a:t>
                      </a:r>
                      <a:r>
                        <a:rPr lang="en-US" sz="3200" baseline="0" dirty="0" smtClean="0"/>
                        <a:t> threads,…)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2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Trust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65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Communication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1045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510" y="0"/>
            <a:ext cx="9012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Propositions-as-Types Principle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838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5576"/>
              </p:ext>
            </p:extLst>
          </p:nvPr>
        </p:nvGraphicFramePr>
        <p:xfrm>
          <a:off x="2032000" y="1118084"/>
          <a:ext cx="8128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52070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8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Computation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Propositions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967"/>
                  </a:ext>
                </a:extLst>
              </a:tr>
              <a:tr h="52348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Proofs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Assumptions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8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Conclusions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5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Principals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Processes (Computers,</a:t>
                      </a:r>
                      <a:r>
                        <a:rPr lang="en-US" sz="3200" baseline="0" dirty="0" smtClean="0"/>
                        <a:t> threads,…)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2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Trust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65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Communication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1045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510" y="0"/>
            <a:ext cx="9012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Propositions-as-Types Principle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24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771603"/>
              </p:ext>
            </p:extLst>
          </p:nvPr>
        </p:nvGraphicFramePr>
        <p:xfrm>
          <a:off x="2032000" y="1118084"/>
          <a:ext cx="8128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52070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8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Computation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Propositions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967"/>
                  </a:ext>
                </a:extLst>
              </a:tr>
              <a:tr h="52348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Proofs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Assumptions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Inputs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8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Conclusions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Outputs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5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Principals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Processes (Computers,</a:t>
                      </a:r>
                      <a:r>
                        <a:rPr lang="en-US" sz="3200" baseline="0" dirty="0" smtClean="0"/>
                        <a:t> threads,…)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2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Trust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65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Communication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Message-Passing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1045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9510" y="0"/>
            <a:ext cx="9012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Propositions-as-Types Principle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263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361" y="0"/>
            <a:ext cx="83692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Need a programming paradigm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Message-Passing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Top-Down Point of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I.e., not a separate program for each process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69" y="2633248"/>
            <a:ext cx="6360862" cy="42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2426678" y="2108492"/>
            <a:ext cx="925776" cy="1745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98" y="2108535"/>
            <a:ext cx="1163335" cy="1745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2454" y="2732648"/>
                <a:ext cx="1375185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454" y="2732648"/>
                <a:ext cx="1375185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406769" y="2108492"/>
            <a:ext cx="921434" cy="872523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437077" y="1860125"/>
            <a:ext cx="921434" cy="872523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2454" y="2732648"/>
                <a:ext cx="1443537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454" y="2732648"/>
                <a:ext cx="1443537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01" y="1760113"/>
            <a:ext cx="784640" cy="7846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018031" y="2596921"/>
            <a:ext cx="2862775" cy="76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2" t="43314" r="3859" b="13829"/>
          <a:stretch/>
        </p:blipFill>
        <p:spPr>
          <a:xfrm>
            <a:off x="3722668" y="4035376"/>
            <a:ext cx="1073323" cy="724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10613" r="54005" b="13047"/>
          <a:stretch/>
        </p:blipFill>
        <p:spPr>
          <a:xfrm>
            <a:off x="9437077" y="3471312"/>
            <a:ext cx="1104899" cy="1322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05255" y="1413769"/>
                <a:ext cx="9850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255" y="1413769"/>
                <a:ext cx="985078" cy="14773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9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6 L 0.47044 0.0002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7" grpId="0"/>
      <p:bldP spid="9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06769" y="636233"/>
            <a:ext cx="8951742" cy="2349851"/>
            <a:chOff x="1406769" y="636233"/>
            <a:chExt cx="8951742" cy="23498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0" t="5473" r="17937"/>
            <a:stretch/>
          </p:blipFill>
          <p:spPr>
            <a:xfrm>
              <a:off x="2426678" y="884600"/>
              <a:ext cx="925776" cy="17450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198" y="884643"/>
              <a:ext cx="1163335" cy="1745003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06769" y="884600"/>
              <a:ext cx="921434" cy="872523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437077" y="636233"/>
              <a:ext cx="921434" cy="872523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18031" y="1373029"/>
              <a:ext cx="2862775" cy="768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352454" y="1508756"/>
                  <a:ext cx="1375185" cy="14773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454" y="1508756"/>
                  <a:ext cx="1375185" cy="14773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61055" y="1152318"/>
                <a:ext cx="604333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055" y="1152318"/>
                <a:ext cx="604333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406769" y="3253802"/>
            <a:ext cx="8951742" cy="2349851"/>
            <a:chOff x="1509313" y="3253802"/>
            <a:chExt cx="8951742" cy="2349851"/>
          </a:xfrm>
        </p:grpSpPr>
        <p:sp>
          <p:nvSpPr>
            <p:cNvPr id="20" name="Rounded Rectangle 19"/>
            <p:cNvSpPr/>
            <p:nvPr/>
          </p:nvSpPr>
          <p:spPr>
            <a:xfrm>
              <a:off x="1509313" y="3502169"/>
              <a:ext cx="921434" cy="872523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539621" y="3253802"/>
              <a:ext cx="921434" cy="872523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120575" y="3990598"/>
              <a:ext cx="2862775" cy="768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454998" y="4126325"/>
                  <a:ext cx="1665521" cy="14773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4998" y="4126325"/>
                  <a:ext cx="1665521" cy="14773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391" b="100000" l="36875" r="78672">
                          <a14:backgroundMark x1="68984" y1="26069" x2="68984" y2="26069"/>
                          <a14:backgroundMark x1="70117" y1="48330" x2="70117" y2="48330"/>
                          <a14:backgroundMark x1="70117" y1="46690" x2="69805" y2="45050"/>
                          <a14:backgroundMark x1="69648" y1="28412" x2="69648" y2="28412"/>
                          <a14:backgroundMark x1="69297" y1="27299" x2="69297" y2="272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51" t="18256" r="21595" b="410"/>
            <a:stretch/>
          </p:blipFill>
          <p:spPr>
            <a:xfrm>
              <a:off x="2328203" y="3502168"/>
              <a:ext cx="1346744" cy="174504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16" b="100000" l="3858" r="98638">
                          <a14:foregroundMark x1="51589" y1="6057" x2="49773" y2="6239"/>
                          <a14:backgroundMark x1="32526" y1="34343" x2="32526" y2="343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" t="2971" r="1461"/>
            <a:stretch/>
          </p:blipFill>
          <p:spPr>
            <a:xfrm>
              <a:off x="8171198" y="3502168"/>
              <a:ext cx="1374285" cy="1746182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538046" y="5655212"/>
            <a:ext cx="7115908" cy="113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By treating these programs as equivalent, we can reason about concurrency.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56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0221 -0.3812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90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4.58333E-6 0.3817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769" y="636233"/>
            <a:ext cx="8951742" cy="2349851"/>
            <a:chOff x="1406769" y="636233"/>
            <a:chExt cx="8951742" cy="23498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0" t="5473" r="17937"/>
            <a:stretch/>
          </p:blipFill>
          <p:spPr>
            <a:xfrm>
              <a:off x="2426678" y="884600"/>
              <a:ext cx="925776" cy="174504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198" y="884643"/>
              <a:ext cx="1163335" cy="1745003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06769" y="884600"/>
              <a:ext cx="921434" cy="872523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437077" y="636233"/>
              <a:ext cx="921434" cy="872523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018031" y="1373029"/>
              <a:ext cx="2862775" cy="768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352454" y="1508756"/>
                  <a:ext cx="1375185" cy="14773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454" y="1508756"/>
                  <a:ext cx="1375185" cy="14773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49235" y="4549237"/>
            <a:ext cx="925776" cy="1745046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5400000">
            <a:off x="7875375" y="5064229"/>
            <a:ext cx="671732" cy="101990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72385" y="5427301"/>
                <a:ext cx="25076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Send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200" dirty="0" smtClean="0"/>
                  <a:t> to Bob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385" y="5427301"/>
                <a:ext cx="2507610" cy="584775"/>
              </a:xfrm>
              <a:prstGeom prst="rect">
                <a:avLst/>
              </a:prstGeom>
              <a:blipFill>
                <a:blip r:embed="rId5"/>
                <a:stretch>
                  <a:fillRect l="-6326" t="-12500" r="-51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52" y="4549280"/>
            <a:ext cx="1163335" cy="1745003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5400000">
            <a:off x="1437832" y="5209735"/>
            <a:ext cx="671732" cy="101990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07995" y="5251798"/>
            <a:ext cx="3255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Receive from Alice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502423" y="4536244"/>
            <a:ext cx="328246" cy="1695158"/>
            <a:chOff x="5423095" y="4494627"/>
            <a:chExt cx="328246" cy="169515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423095" y="4494628"/>
              <a:ext cx="0" cy="16951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51341" y="4494627"/>
              <a:ext cx="0" cy="16951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Down Arrow 18"/>
          <p:cNvSpPr/>
          <p:nvPr/>
        </p:nvSpPr>
        <p:spPr>
          <a:xfrm rot="2057762">
            <a:off x="4021001" y="2965636"/>
            <a:ext cx="555673" cy="20360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9542238" flipH="1">
            <a:off x="8253531" y="2965637"/>
            <a:ext cx="555673" cy="20360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8840" y="1962936"/>
            <a:ext cx="11654320" cy="293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Are Choreographies Good Enough?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Untyped</a:t>
            </a:r>
            <a:r>
              <a:rPr lang="en-US" sz="3200" dirty="0" smtClean="0"/>
              <a:t> (or Session Typed)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Stateful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interpretation for common logical connectives (e.g., implication)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interpretation for beliefs about beliefs</a:t>
            </a:r>
          </a:p>
        </p:txBody>
      </p:sp>
    </p:spTree>
    <p:extLst>
      <p:ext uri="{BB962C8B-B14F-4D97-AF65-F5344CB8AC3E}">
        <p14:creationId xmlns:p14="http://schemas.microsoft.com/office/powerpoint/2010/main" val="3739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9" grpId="0" animBg="1"/>
      <p:bldP spid="23" grpId="0" animBg="1"/>
      <p:bldP spid="24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Functional Choreographies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Ongoing joint work with Deepak Garg</a:t>
            </a:r>
          </a:p>
        </p:txBody>
      </p:sp>
    </p:spTree>
    <p:extLst>
      <p:ext uri="{BB962C8B-B14F-4D97-AF65-F5344CB8AC3E}">
        <p14:creationId xmlns:p14="http://schemas.microsoft.com/office/powerpoint/2010/main" val="1905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1616781" y="694723"/>
            <a:ext cx="925776" cy="1745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01" y="694766"/>
            <a:ext cx="1163335" cy="1745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2557" y="1318879"/>
                <a:ext cx="1375185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557" y="1318879"/>
                <a:ext cx="1375185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8627180" y="446356"/>
            <a:ext cx="921434" cy="872523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42557" y="1318879"/>
                <a:ext cx="1443537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557" y="1318879"/>
                <a:ext cx="1443537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04" y="346344"/>
            <a:ext cx="784640" cy="7846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208134" y="1183152"/>
            <a:ext cx="2862775" cy="76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2" t="43314" r="3859" b="13829"/>
          <a:stretch/>
        </p:blipFill>
        <p:spPr>
          <a:xfrm>
            <a:off x="2912771" y="3191728"/>
            <a:ext cx="1073323" cy="724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10613" r="54005" b="13047"/>
          <a:stretch/>
        </p:blipFill>
        <p:spPr>
          <a:xfrm>
            <a:off x="8627180" y="2627664"/>
            <a:ext cx="1104899" cy="1322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04623" y="1212675"/>
                <a:ext cx="1430263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623" y="1212675"/>
                <a:ext cx="1430263" cy="14773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837430" y="1183152"/>
                <a:ext cx="604333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430" y="1183152"/>
                <a:ext cx="604333" cy="14773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31761" y="3131887"/>
                <a:ext cx="8467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61" y="3131887"/>
                <a:ext cx="846707" cy="15696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/>
              <p:cNvSpPr/>
              <p:nvPr/>
            </p:nvSpPr>
            <p:spPr>
              <a:xfrm>
                <a:off x="6389495" y="3131887"/>
                <a:ext cx="3665695" cy="1269625"/>
              </a:xfrm>
              <a:prstGeom prst="wedgeRoundRectCallout">
                <a:avLst>
                  <a:gd name="adj1" fmla="val -62855"/>
                  <a:gd name="adj2" fmla="val 22294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now refers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ounded 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495" y="3131887"/>
                <a:ext cx="3665695" cy="1269625"/>
              </a:xfrm>
              <a:prstGeom prst="wedgeRoundRectCallout">
                <a:avLst>
                  <a:gd name="adj1" fmla="val -62855"/>
                  <a:gd name="adj2" fmla="val 22294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95" y="3362096"/>
            <a:ext cx="367324" cy="5509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95347" y="446356"/>
            <a:ext cx="921434" cy="872523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05388" y="5325704"/>
                <a:ext cx="1665521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388" y="5325704"/>
                <a:ext cx="1665521" cy="14773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391" b="100000" l="36875" r="78672">
                        <a14:backgroundMark x1="68984" y1="26069" x2="68984" y2="26069"/>
                        <a14:backgroundMark x1="70117" y1="48330" x2="70117" y2="48330"/>
                        <a14:backgroundMark x1="70117" y1="46690" x2="69805" y2="45050"/>
                        <a14:backgroundMark x1="69648" y1="28412" x2="69648" y2="28412"/>
                        <a14:backgroundMark x1="69297" y1="27299" x2="69297" y2="2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51" t="18256" r="21595" b="410"/>
          <a:stretch/>
        </p:blipFill>
        <p:spPr>
          <a:xfrm>
            <a:off x="4278593" y="4701547"/>
            <a:ext cx="1346744" cy="1745046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7346781" y="5112263"/>
            <a:ext cx="3665695" cy="1436248"/>
          </a:xfrm>
          <a:prstGeom prst="wedgeRoundRectCallout">
            <a:avLst>
              <a:gd name="adj1" fmla="val -62855"/>
              <a:gd name="adj2" fmla="val 2229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Whole program computes a value on </a:t>
            </a:r>
            <a:endParaRPr lang="en-US" sz="3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391" b="100000" l="36875" r="78672">
                        <a14:backgroundMark x1="68984" y1="26069" x2="68984" y2="26069"/>
                        <a14:backgroundMark x1="70117" y1="48330" x2="70117" y2="48330"/>
                        <a14:backgroundMark x1="70117" y1="46690" x2="69805" y2="45050"/>
                        <a14:backgroundMark x1="69648" y1="28412" x2="69648" y2="28412"/>
                        <a14:backgroundMark x1="69297" y1="27299" x2="69297" y2="2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51" t="18256" r="21595" b="410"/>
          <a:stretch/>
        </p:blipFill>
        <p:spPr>
          <a:xfrm>
            <a:off x="9552727" y="5990279"/>
            <a:ext cx="430817" cy="55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6 L 0.47044 0.0002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6" grpId="0" animBg="1"/>
      <p:bldP spid="6" grpId="1" animBg="1"/>
      <p:bldP spid="7" grpId="0"/>
      <p:bldP spid="7" grpId="1"/>
      <p:bldP spid="9" grpId="1" animBg="1"/>
      <p:bldP spid="13" grpId="0"/>
      <p:bldP spid="13" grpId="1"/>
      <p:bldP spid="14" grpId="0"/>
      <p:bldP spid="14" grpId="1"/>
      <p:bldP spid="15" grpId="0"/>
      <p:bldP spid="16" grpId="0" animBg="1"/>
      <p:bldP spid="20" grpId="0" animBg="1"/>
      <p:bldP spid="20" grpId="1" animBg="1"/>
      <p:bldP spid="21" grpId="0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155470" y="2684417"/>
            <a:ext cx="2214155" cy="4173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48" y="0"/>
            <a:ext cx="3066652" cy="1970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80" y="4532603"/>
            <a:ext cx="5374820" cy="227314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165669" y="293149"/>
            <a:ext cx="2899954" cy="1176421"/>
          </a:xfrm>
          <a:prstGeom prst="wedgeRoundRectCallout">
            <a:avLst>
              <a:gd name="adj1" fmla="val 58446"/>
              <a:gd name="adj2" fmla="val -1744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Alice may print</a:t>
            </a:r>
            <a:endParaRPr lang="en-US" sz="3200" dirty="0"/>
          </a:p>
        </p:txBody>
      </p:sp>
      <p:sp>
        <p:nvSpPr>
          <p:cNvPr id="13" name="Vertical Scroll 12"/>
          <p:cNvSpPr/>
          <p:nvPr/>
        </p:nvSpPr>
        <p:spPr>
          <a:xfrm>
            <a:off x="9166242" y="2570325"/>
            <a:ext cx="2984863" cy="2331720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Policy: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UdS</a:t>
            </a:r>
            <a:r>
              <a:rPr lang="en-US" sz="3200" dirty="0" smtClean="0">
                <a:solidFill>
                  <a:schemeClr val="tx1"/>
                </a:solidFill>
              </a:rPr>
              <a:t> Students may print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642" y="3736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210152" y="3380325"/>
            <a:ext cx="2170655" cy="1482426"/>
          </a:xfrm>
          <a:prstGeom prst="wedgeRoundRectCallout">
            <a:avLst>
              <a:gd name="adj1" fmla="val 58905"/>
              <a:gd name="adj2" fmla="val 3694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Alice is a </a:t>
            </a:r>
            <a:r>
              <a:rPr lang="en-US" sz="3200" dirty="0" err="1" smtClean="0"/>
              <a:t>UdS</a:t>
            </a:r>
            <a:r>
              <a:rPr lang="en-US" sz="3200" dirty="0" smtClean="0"/>
              <a:t> Student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513">
            <a:off x="403281" y="2321064"/>
            <a:ext cx="2369625" cy="12304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08296" y="37899"/>
            <a:ext cx="4111257" cy="246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Principals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System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Software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Machines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211572" y="2516372"/>
            <a:ext cx="1155405" cy="18784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H="1">
            <a:off x="3690748" y="2735651"/>
            <a:ext cx="3291759" cy="2961106"/>
          </a:xfrm>
          <a:prstGeom prst="curvedConnector3">
            <a:avLst>
              <a:gd name="adj1" fmla="val 100174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flipV="1">
            <a:off x="6087697" y="1709347"/>
            <a:ext cx="3786405" cy="777941"/>
          </a:xfrm>
          <a:prstGeom prst="curvedConnector3">
            <a:avLst>
              <a:gd name="adj1" fmla="val 99797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772927" y="2688948"/>
            <a:ext cx="1292696" cy="664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Beliefs</a:t>
            </a:r>
            <a:endParaRPr lang="en-US" sz="3200" dirty="0"/>
          </a:p>
        </p:txBody>
      </p:sp>
      <p:cxnSp>
        <p:nvCxnSpPr>
          <p:cNvPr id="40" name="Curved Connector 39"/>
          <p:cNvCxnSpPr/>
          <p:nvPr/>
        </p:nvCxnSpPr>
        <p:spPr>
          <a:xfrm>
            <a:off x="8419275" y="3455581"/>
            <a:ext cx="930288" cy="535172"/>
          </a:xfrm>
          <a:prstGeom prst="curvedConnector3">
            <a:avLst>
              <a:gd name="adj1" fmla="val 473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6223592" y="2768786"/>
            <a:ext cx="1499027" cy="581607"/>
          </a:xfrm>
          <a:prstGeom prst="curvedConnector3">
            <a:avLst>
              <a:gd name="adj1" fmla="val 100597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722619" y="1469570"/>
            <a:ext cx="584953" cy="11602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167349" y="41133"/>
            <a:ext cx="2182214" cy="459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Permissions</a:t>
            </a:r>
            <a:endParaRPr lang="en-US" sz="3200" dirty="0"/>
          </a:p>
        </p:txBody>
      </p:sp>
      <p:sp>
        <p:nvSpPr>
          <p:cNvPr id="53" name="Rectangle 52"/>
          <p:cNvSpPr/>
          <p:nvPr/>
        </p:nvSpPr>
        <p:spPr>
          <a:xfrm>
            <a:off x="10439032" y="2452561"/>
            <a:ext cx="1617911" cy="459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Policies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4374190" y="4799762"/>
            <a:ext cx="2598915" cy="459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Wrong Beliefs</a:t>
            </a:r>
            <a:endParaRPr lang="en-US" sz="32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2655">
            <a:off x="726550" y="2317176"/>
            <a:ext cx="1589179" cy="158917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351721" y="6160561"/>
            <a:ext cx="2512423" cy="50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Compromised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83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18" grpId="1" uiExpand="1" build="allAtOnce"/>
      <p:bldP spid="34" grpId="0" animBg="1"/>
      <p:bldP spid="52" grpId="0" animBg="1"/>
      <p:bldP spid="53" grpId="0" animBg="1"/>
      <p:bldP spid="54" grpId="0" animBg="1"/>
      <p:bldP spid="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61658" y="3911902"/>
                <a:ext cx="1375185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658" y="3911902"/>
                <a:ext cx="1375185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91" b="100000" l="36875" r="78672">
                        <a14:backgroundMark x1="68984" y1="26069" x2="68984" y2="26069"/>
                        <a14:backgroundMark x1="70117" y1="48330" x2="70117" y2="48330"/>
                        <a14:backgroundMark x1="70117" y1="46690" x2="69805" y2="45050"/>
                        <a14:backgroundMark x1="69648" y1="28412" x2="69648" y2="28412"/>
                        <a14:backgroundMark x1="69297" y1="27299" x2="69297" y2="2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51" t="18256" r="21595" b="410"/>
          <a:stretch/>
        </p:blipFill>
        <p:spPr>
          <a:xfrm>
            <a:off x="4334863" y="3287745"/>
            <a:ext cx="1346744" cy="1745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4771" y="3555463"/>
                <a:ext cx="211166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771" y="3555463"/>
                <a:ext cx="2111668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10863" y="3555463"/>
                <a:ext cx="3057760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 :     .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63" y="3555463"/>
                <a:ext cx="3057760" cy="1477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91" b="100000" l="36875" r="78672">
                        <a14:backgroundMark x1="68984" y1="26069" x2="68984" y2="26069"/>
                        <a14:backgroundMark x1="70117" y1="48330" x2="70117" y2="48330"/>
                        <a14:backgroundMark x1="70117" y1="46690" x2="69805" y2="45050"/>
                        <a14:backgroundMark x1="69648" y1="28412" x2="69648" y2="28412"/>
                        <a14:backgroundMark x1="69297" y1="27299" x2="69297" y2="2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51" t="18256" r="21595" b="410"/>
          <a:stretch/>
        </p:blipFill>
        <p:spPr>
          <a:xfrm>
            <a:off x="7669026" y="3287745"/>
            <a:ext cx="1346744" cy="1745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187526" y="2996418"/>
            <a:ext cx="79412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1313" y="1530895"/>
                <a:ext cx="4741170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313" y="1530895"/>
                <a:ext cx="4741170" cy="1477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391" b="100000" l="36875" r="78672">
                        <a14:backgroundMark x1="68984" y1="26069" x2="68984" y2="26069"/>
                        <a14:backgroundMark x1="70117" y1="48330" x2="70117" y2="48330"/>
                        <a14:backgroundMark x1="70117" y1="46690" x2="69805" y2="45050"/>
                        <a14:backgroundMark x1="69648" y1="28412" x2="69648" y2="28412"/>
                        <a14:backgroundMark x1="69297" y1="27299" x2="69297" y2="2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51" t="18256" r="21595" b="410"/>
          <a:stretch/>
        </p:blipFill>
        <p:spPr>
          <a:xfrm>
            <a:off x="4225054" y="2117501"/>
            <a:ext cx="602093" cy="780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10863" y="3555463"/>
                <a:ext cx="117339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 :?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63" y="3555463"/>
                <a:ext cx="1173398" cy="14773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/>
              <p:cNvSpPr/>
              <p:nvPr/>
            </p:nvSpPr>
            <p:spPr>
              <a:xfrm>
                <a:off x="2370406" y="508150"/>
                <a:ext cx="3091252" cy="1062111"/>
              </a:xfrm>
              <a:prstGeom prst="wedgeRoundRectCallout">
                <a:avLst>
                  <a:gd name="adj1" fmla="val -5133"/>
                  <a:gd name="adj2" fmla="val 7971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‘s view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ounded 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406" y="508150"/>
                <a:ext cx="3091252" cy="1062111"/>
              </a:xfrm>
              <a:prstGeom prst="wedgeRoundRectCallout">
                <a:avLst>
                  <a:gd name="adj1" fmla="val -5133"/>
                  <a:gd name="adj2" fmla="val 79719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391" b="100000" l="36875" r="78672">
                        <a14:backgroundMark x1="68984" y1="26069" x2="68984" y2="26069"/>
                        <a14:backgroundMark x1="70117" y1="48330" x2="70117" y2="48330"/>
                        <a14:backgroundMark x1="70117" y1="46690" x2="69805" y2="45050"/>
                        <a14:backgroundMark x1="69648" y1="28412" x2="69648" y2="28412"/>
                        <a14:backgroundMark x1="69297" y1="27299" x2="69297" y2="2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51" t="18256" r="21595" b="410"/>
          <a:stretch/>
        </p:blipFill>
        <p:spPr>
          <a:xfrm>
            <a:off x="2370406" y="649123"/>
            <a:ext cx="602093" cy="7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3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5" grpId="0"/>
      <p:bldP spid="15" grpId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3763426" y="982684"/>
            <a:ext cx="685210" cy="1291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576" y="889815"/>
                <a:ext cx="880997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rec</m:t>
                      </m:r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9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  .</m:t>
                          </m:r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6" y="889815"/>
                <a:ext cx="8809976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6639950" y="168812"/>
                <a:ext cx="3847515" cy="879231"/>
              </a:xfrm>
              <a:prstGeom prst="wedgeRectCallout">
                <a:avLst>
                  <a:gd name="adj1" fmla="val -34910"/>
                  <a:gd name="adj2" fmla="val 697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refers to     ‘s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950" y="168812"/>
                <a:ext cx="3847515" cy="879231"/>
              </a:xfrm>
              <a:prstGeom prst="wedgeRectCallout">
                <a:avLst>
                  <a:gd name="adj1" fmla="val -34910"/>
                  <a:gd name="adj2" fmla="val 697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6719985" y="256880"/>
            <a:ext cx="373003" cy="703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9097800" y="256880"/>
            <a:ext cx="373003" cy="703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6321082" y="2560462"/>
                <a:ext cx="3847515" cy="879231"/>
              </a:xfrm>
              <a:prstGeom prst="wedgeRectCallout">
                <a:avLst>
                  <a:gd name="adj1" fmla="val -31619"/>
                  <a:gd name="adj2" fmla="val -831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Can recursively call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082" y="2560462"/>
                <a:ext cx="3847515" cy="879231"/>
              </a:xfrm>
              <a:prstGeom prst="wedgeRectCallout">
                <a:avLst>
                  <a:gd name="adj1" fmla="val -31619"/>
                  <a:gd name="adj2" fmla="val -83100"/>
                </a:avLst>
              </a:prstGeom>
              <a:blipFill>
                <a:blip r:embed="rId6"/>
                <a:stretch>
                  <a:fillRect l="-1422" b="-4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76" y="4213448"/>
                <a:ext cx="8950784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rec</m:t>
                      </m:r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9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9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9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6" y="4213448"/>
                <a:ext cx="8950784" cy="1477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2389163" y="3334217"/>
            <a:ext cx="3847515" cy="879231"/>
          </a:xfrm>
          <a:prstGeom prst="wedgeRectCallout">
            <a:avLst>
              <a:gd name="adj1" fmla="val -8402"/>
              <a:gd name="adj2" fmla="val 85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Not bound in any process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284301" y="1266305"/>
            <a:ext cx="2588418" cy="1160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Functions of local values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9284301" y="4443259"/>
            <a:ext cx="2588418" cy="1160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Functions of global values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5509845" y="5878093"/>
                <a:ext cx="3847515" cy="930670"/>
              </a:xfrm>
              <a:prstGeom prst="wedgeRectCallout">
                <a:avLst>
                  <a:gd name="adj1" fmla="val -31619"/>
                  <a:gd name="adj2" fmla="val -831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 smtClean="0"/>
                  <a:t> refers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pPr algn="ctr"/>
                <a:r>
                  <a:rPr lang="en-US" sz="3200" dirty="0" smtClean="0"/>
                  <a:t>Can recursively call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845" y="5878093"/>
                <a:ext cx="3847515" cy="930670"/>
              </a:xfrm>
              <a:prstGeom prst="wedgeRectCallout">
                <a:avLst>
                  <a:gd name="adj1" fmla="val -31619"/>
                  <a:gd name="adj2" fmla="val -83100"/>
                </a:avLst>
              </a:prstGeom>
              <a:blipFill>
                <a:blip r:embed="rId8"/>
                <a:stretch>
                  <a:fillRect l="-1422" b="-2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8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8" grpId="0" animBg="1"/>
      <p:bldP spid="8" grpId="1" animBg="1"/>
      <p:bldP spid="9" grpId="0"/>
      <p:bldP spid="10" grpId="0" animBg="1"/>
      <p:bldP spid="11" grpId="0" animBg="1"/>
      <p:bldP spid="12" grpId="0" animBg="1"/>
      <p:bldP spid="1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4734223" y="3436167"/>
            <a:ext cx="475758" cy="896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09913" y="3330560"/>
                <a:ext cx="5924379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7200" b="0" i="0" smtClean="0">
                          <a:latin typeface="Cambria Math" panose="02040503050406030204" pitchFamily="18" charset="0"/>
                        </a:rPr>
                        <m:t>rec</m:t>
                      </m:r>
                      <m:r>
                        <m:rPr>
                          <m:nor/>
                        </m:rPr>
                        <a:rPr lang="en-US" sz="7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7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  .</m:t>
                          </m:r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13" y="3330560"/>
                <a:ext cx="5924379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7749" y="3330560"/>
                <a:ext cx="158216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72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49" y="3330560"/>
                <a:ext cx="1582163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04052" y="3330560"/>
                <a:ext cx="394088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 :    . 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052" y="3330560"/>
                <a:ext cx="3940887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997325" y="3422893"/>
            <a:ext cx="76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8509549" y="3436167"/>
            <a:ext cx="475758" cy="89678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06437" y="3137095"/>
            <a:ext cx="1107127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67078" y="2029099"/>
                <a:ext cx="643637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72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8" y="2029099"/>
                <a:ext cx="6436377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3106210" y="2134706"/>
            <a:ext cx="475758" cy="8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691012" y="889815"/>
            <a:ext cx="8809976" cy="1477328"/>
            <a:chOff x="52576" y="889815"/>
            <a:chExt cx="8809976" cy="14773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0" t="5473" r="17937"/>
            <a:stretch/>
          </p:blipFill>
          <p:spPr>
            <a:xfrm>
              <a:off x="3763426" y="982684"/>
              <a:ext cx="685210" cy="12915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2576" y="889815"/>
                  <a:ext cx="8809976" cy="14773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9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9600" b="0" i="0" smtClean="0">
                            <a:latin typeface="Cambria Math" panose="02040503050406030204" pitchFamily="18" charset="0"/>
                          </a:rPr>
                          <m:t>rec</m:t>
                        </m:r>
                        <m:r>
                          <m:rPr>
                            <m:nor/>
                          </m:rPr>
                          <a:rPr lang="en-US" sz="9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  .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6" y="889815"/>
                  <a:ext cx="8809976" cy="14773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49235" y="4549237"/>
            <a:ext cx="925776" cy="1745046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5400000">
            <a:off x="1437832" y="5209735"/>
            <a:ext cx="671732" cy="101990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72385" y="5473467"/>
                <a:ext cx="3142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rec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)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385" y="5473467"/>
                <a:ext cx="314284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/>
          <p:cNvSpPr/>
          <p:nvPr/>
        </p:nvSpPr>
        <p:spPr>
          <a:xfrm rot="5400000">
            <a:off x="8069232" y="5120090"/>
            <a:ext cx="671732" cy="101990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71" y="4605141"/>
            <a:ext cx="1163335" cy="17450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45678" y="4599125"/>
            <a:ext cx="328246" cy="1695158"/>
            <a:chOff x="5423095" y="4494627"/>
            <a:chExt cx="328246" cy="169515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423095" y="4494628"/>
              <a:ext cx="0" cy="16951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51341" y="4494627"/>
              <a:ext cx="0" cy="16951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4883444" y="5636039"/>
            <a:ext cx="290734" cy="548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42490" y="5383823"/>
                <a:ext cx="30873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rec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⟦"/>
                        <m:endChr m:val="⟧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) </m:t>
                    </m:r>
                  </m:oMath>
                </a14:m>
                <a:r>
                  <a:rPr lang="en-US" sz="3200" dirty="0" smtClean="0"/>
                  <a:t>()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490" y="5383823"/>
                <a:ext cx="3087320" cy="492443"/>
              </a:xfrm>
              <a:prstGeom prst="rect">
                <a:avLst/>
              </a:prstGeom>
              <a:blipFill>
                <a:blip r:embed="rId8"/>
                <a:stretch>
                  <a:fillRect t="-23457" r="-6917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3" y="5678215"/>
            <a:ext cx="337229" cy="505844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2057762">
            <a:off x="3992865" y="2462085"/>
            <a:ext cx="555673" cy="20360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9542238" flipH="1">
            <a:off x="8225395" y="2462086"/>
            <a:ext cx="555673" cy="20360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3040009" y="4403696"/>
            <a:ext cx="2790446" cy="712955"/>
          </a:xfrm>
          <a:prstGeom prst="wedgeRoundRectCallout">
            <a:avLst>
              <a:gd name="adj1" fmla="val 10753"/>
              <a:gd name="adj2" fmla="val 109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‘s view of C</a:t>
            </a:r>
            <a:endParaRPr lang="en-US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3206946" y="4473029"/>
            <a:ext cx="290734" cy="54802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9306397" y="4502451"/>
            <a:ext cx="2790446" cy="712955"/>
          </a:xfrm>
          <a:prstGeom prst="wedgeRoundRectCallout">
            <a:avLst>
              <a:gd name="adj1" fmla="val 43522"/>
              <a:gd name="adj2" fmla="val 97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Dummy value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268840" y="1962936"/>
            <a:ext cx="11654320" cy="293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Are Choreographies Good Enough?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Untyped</a:t>
            </a:r>
            <a:r>
              <a:rPr lang="en-US" sz="3200" dirty="0" smtClean="0"/>
              <a:t> (or Session Typed)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Stateful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interpretation for common logical connectives (e.g., implication)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interpretation for beliefs about beliefs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7434" y="2708031"/>
            <a:ext cx="48603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7434" y="3176954"/>
            <a:ext cx="1571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44701" y="3669322"/>
            <a:ext cx="113580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4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4" grpId="0"/>
      <p:bldP spid="18" grpId="0" animBg="1"/>
      <p:bldP spid="19" grpId="0" animBg="1"/>
      <p:bldP spid="20" grpId="0" animBg="1"/>
      <p:bldP spid="20" grpId="1" animBg="1"/>
      <p:bldP spid="22" grpId="0" animBg="1"/>
      <p:bldP spid="23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Extending Functional Choreographies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Much more speculative portion of the talk</a:t>
            </a:r>
          </a:p>
          <a:p>
            <a:r>
              <a:rPr lang="en-US" dirty="0" smtClean="0"/>
              <a:t>Ongoing joint work with Hannah </a:t>
            </a:r>
            <a:r>
              <a:rPr lang="en-US" dirty="0" err="1" smtClean="0"/>
              <a:t>Gommerstadt</a:t>
            </a:r>
            <a:r>
              <a:rPr lang="en-US" dirty="0" smtClean="0"/>
              <a:t>, Alex </a:t>
            </a:r>
            <a:r>
              <a:rPr lang="en-US" dirty="0" err="1" smtClean="0"/>
              <a:t>Kavvos</a:t>
            </a:r>
            <a:r>
              <a:rPr lang="en-US" dirty="0" smtClean="0"/>
              <a:t>, Daniel </a:t>
            </a:r>
            <a:r>
              <a:rPr lang="en-US" dirty="0" err="1" smtClean="0"/>
              <a:t>Gratzer</a:t>
            </a:r>
            <a:r>
              <a:rPr lang="en-US" dirty="0" smtClean="0"/>
              <a:t>, Lars Birkedal, and Deepak Garg</a:t>
            </a:r>
          </a:p>
        </p:txBody>
      </p:sp>
    </p:spTree>
    <p:extLst>
      <p:ext uri="{BB962C8B-B14F-4D97-AF65-F5344CB8AC3E}">
        <p14:creationId xmlns:p14="http://schemas.microsoft.com/office/powerpoint/2010/main" val="1115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576" y="889815"/>
                <a:ext cx="10309489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rec</m:t>
                      </m:r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9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 :  ⇒   </m:t>
                          </m:r>
                        </m:e>
                      </m:d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6" y="889815"/>
                <a:ext cx="10309489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5162144" y="978155"/>
            <a:ext cx="690016" cy="130065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800577" y="0"/>
            <a:ext cx="3847515" cy="879231"/>
          </a:xfrm>
          <a:prstGeom prst="wedgeRectCallout">
            <a:avLst>
              <a:gd name="adj1" fmla="val -29973"/>
              <a:gd name="adj2" fmla="val 108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</a:t>
            </a:r>
            <a:r>
              <a:rPr lang="en-US" sz="3200" dirty="0" smtClean="0"/>
              <a:t>peaks for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76" y="4213448"/>
                <a:ext cx="9258945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rec</m:t>
                      </m:r>
                      <m:r>
                        <m:rPr>
                          <m:nor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9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9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9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6" y="4213448"/>
                <a:ext cx="9258945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6326761" y="3408537"/>
            <a:ext cx="3847515" cy="879231"/>
          </a:xfrm>
          <a:prstGeom prst="wedgeRectCallout">
            <a:avLst>
              <a:gd name="adj1" fmla="val -8402"/>
              <a:gd name="adj2" fmla="val 85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Computes to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856763" y="1206558"/>
            <a:ext cx="2278965" cy="1160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Functions of Channels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9284301" y="4443259"/>
            <a:ext cx="2588418" cy="11605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Functions of Principals</a:t>
            </a:r>
            <a:endParaRPr lang="en-US" sz="3200" dirty="0"/>
          </a:p>
        </p:txBody>
      </p:sp>
      <p:sp>
        <p:nvSpPr>
          <p:cNvPr id="13" name="Rectangular Callout 12"/>
          <p:cNvSpPr/>
          <p:nvPr/>
        </p:nvSpPr>
        <p:spPr>
          <a:xfrm>
            <a:off x="5509845" y="5878093"/>
            <a:ext cx="3071447" cy="930670"/>
          </a:xfrm>
          <a:prstGeom prst="wedgeRectCallout">
            <a:avLst>
              <a:gd name="adj1" fmla="val -22001"/>
              <a:gd name="adj2" fmla="val -67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to compile?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49" y="978155"/>
            <a:ext cx="867100" cy="1300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6135737" y="31357"/>
            <a:ext cx="405739" cy="76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15" y="29557"/>
            <a:ext cx="511954" cy="767931"/>
          </a:xfrm>
          <a:prstGeom prst="rect">
            <a:avLst/>
          </a:prstGeom>
        </p:spPr>
      </p:pic>
      <p:sp>
        <p:nvSpPr>
          <p:cNvPr id="17" name="Rectangular Callout 16"/>
          <p:cNvSpPr/>
          <p:nvPr/>
        </p:nvSpPr>
        <p:spPr>
          <a:xfrm>
            <a:off x="5587217" y="2400047"/>
            <a:ext cx="3847515" cy="879231"/>
          </a:xfrm>
          <a:prstGeom prst="wedgeRectCallout">
            <a:avLst>
              <a:gd name="adj1" fmla="val -31436"/>
              <a:gd name="adj2" fmla="val -70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Values as a language parameter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80" y="4324675"/>
            <a:ext cx="1074883" cy="11197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9451024" y="3448648"/>
            <a:ext cx="405739" cy="76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85660" y="5355394"/>
            <a:ext cx="2804987" cy="14533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Session-Typed Higher-Order Processes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3319032" y="2434928"/>
            <a:ext cx="1958652" cy="10387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Network Topology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268840" y="1962936"/>
            <a:ext cx="11654320" cy="293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Are Choreographies Good Enough?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Untyped</a:t>
            </a:r>
            <a:r>
              <a:rPr lang="en-US" sz="3200" dirty="0" smtClean="0"/>
              <a:t> (or Session Typed)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Stateful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interpretation for common logical connectives (e.g., implication)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interpretation for beliefs about beliefs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47434" y="2708031"/>
            <a:ext cx="48603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47434" y="3176954"/>
            <a:ext cx="1571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44701" y="3669322"/>
            <a:ext cx="113580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7434" y="4180624"/>
            <a:ext cx="2323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2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616864" y="1479344"/>
            <a:ext cx="925776" cy="1745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3385048" y="784443"/>
                <a:ext cx="474962" cy="687689"/>
              </a:xfrm>
              <a:prstGeom prst="wedgeRoundRectCallout">
                <a:avLst>
                  <a:gd name="adj1" fmla="val -55289"/>
                  <a:gd name="adj2" fmla="val 64826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48" y="784443"/>
                <a:ext cx="474962" cy="687689"/>
              </a:xfrm>
              <a:prstGeom prst="wedgeRoundRectCallout">
                <a:avLst>
                  <a:gd name="adj1" fmla="val -55289"/>
                  <a:gd name="adj2" fmla="val 6482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6864" y="77372"/>
            <a:ext cx="4199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Authorization Logic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86851" y="77372"/>
            <a:ext cx="5761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Functional Choreographies</a:t>
            </a:r>
            <a:endParaRPr lang="en-US" sz="40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6499274" y="1223075"/>
            <a:ext cx="1554480" cy="1407583"/>
          </a:xfrm>
          <a:prstGeom prst="flowChartAlternateProcess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7869853" y="2092798"/>
            <a:ext cx="367801" cy="693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41683" y="1188202"/>
                <a:ext cx="869662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683" y="1188202"/>
                <a:ext cx="869662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Alternate Process 8"/>
          <p:cNvSpPr/>
          <p:nvPr/>
        </p:nvSpPr>
        <p:spPr>
          <a:xfrm>
            <a:off x="10154529" y="1223074"/>
            <a:ext cx="1554480" cy="1407583"/>
          </a:xfrm>
          <a:prstGeom prst="flowChartAlternateProcess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991" y="2095316"/>
            <a:ext cx="460514" cy="690772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6" idx="3"/>
            <a:endCxn id="9" idx="1"/>
          </p:cNvCxnSpPr>
          <p:nvPr/>
        </p:nvCxnSpPr>
        <p:spPr>
          <a:xfrm flipV="1">
            <a:off x="8053754" y="1926866"/>
            <a:ext cx="2100775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96775" y="3480778"/>
            <a:ext cx="1814732" cy="619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Processes</a:t>
            </a:r>
            <a:endParaRPr lang="en-US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7582486" y="2665530"/>
            <a:ext cx="614289" cy="81524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011507" y="2665530"/>
            <a:ext cx="419687" cy="81524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96775" y="839934"/>
            <a:ext cx="1814732" cy="619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Topology</a:t>
            </a:r>
            <a:endParaRPr lang="en-US" sz="32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0" y="1472844"/>
            <a:ext cx="7034" cy="4750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96" y="1479344"/>
            <a:ext cx="1163362" cy="17450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23335" y="2054704"/>
            <a:ext cx="2509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</a:t>
            </a:r>
            <a:r>
              <a:rPr lang="en-US" sz="4400" dirty="0" smtClean="0"/>
              <a:t>peaks for</a:t>
            </a:r>
            <a:endParaRPr lang="en-US" sz="4400" dirty="0"/>
          </a:p>
        </p:txBody>
      </p:sp>
      <p:sp>
        <p:nvSpPr>
          <p:cNvPr id="29" name="Rectangle 28"/>
          <p:cNvSpPr/>
          <p:nvPr/>
        </p:nvSpPr>
        <p:spPr>
          <a:xfrm>
            <a:off x="5397352" y="3408095"/>
            <a:ext cx="2379735" cy="619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Computation</a:t>
            </a:r>
            <a:endParaRPr lang="en-US" sz="3200" dirty="0"/>
          </a:p>
        </p:txBody>
      </p:sp>
      <p:cxnSp>
        <p:nvCxnSpPr>
          <p:cNvPr id="30" name="Straight Connector 29"/>
          <p:cNvCxnSpPr>
            <a:stCxn id="29" idx="0"/>
          </p:cNvCxnSpPr>
          <p:nvPr/>
        </p:nvCxnSpPr>
        <p:spPr>
          <a:xfrm flipV="1">
            <a:off x="6587220" y="2335237"/>
            <a:ext cx="563291" cy="107285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1439364" y="4811042"/>
            <a:ext cx="925776" cy="1745046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2479251" y="3480778"/>
            <a:ext cx="2071023" cy="1863683"/>
          </a:xfrm>
          <a:prstGeom prst="wedgeRoundRectCallout">
            <a:avLst>
              <a:gd name="adj1" fmla="val -60044"/>
              <a:gd name="adj2" fmla="val 4180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41" y="3480778"/>
            <a:ext cx="1163362" cy="1745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ular Callout 35"/>
              <p:cNvSpPr/>
              <p:nvPr/>
            </p:nvSpPr>
            <p:spPr>
              <a:xfrm>
                <a:off x="3751121" y="3578441"/>
                <a:ext cx="462175" cy="733308"/>
              </a:xfrm>
              <a:prstGeom prst="wedgeRoundRectCallout">
                <a:avLst>
                  <a:gd name="adj1" fmla="val -99375"/>
                  <a:gd name="adj2" fmla="val -7992"/>
                  <a:gd name="adj3" fmla="val 1666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Rounded Rectangular Callou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21" y="3578441"/>
                <a:ext cx="462175" cy="733308"/>
              </a:xfrm>
              <a:prstGeom prst="wedgeRoundRectCallout">
                <a:avLst>
                  <a:gd name="adj1" fmla="val -99375"/>
                  <a:gd name="adj2" fmla="val -7992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lowchart: Alternate Process 36"/>
          <p:cNvSpPr/>
          <p:nvPr/>
        </p:nvSpPr>
        <p:spPr>
          <a:xfrm>
            <a:off x="6499274" y="4623349"/>
            <a:ext cx="1554480" cy="1407583"/>
          </a:xfrm>
          <a:prstGeom prst="flowChartAlternateProcess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7869853" y="5493072"/>
            <a:ext cx="367801" cy="693289"/>
          </a:xfrm>
          <a:prstGeom prst="rect">
            <a:avLst/>
          </a:prstGeom>
        </p:spPr>
      </p:pic>
      <p:sp>
        <p:nvSpPr>
          <p:cNvPr id="40" name="Flowchart: Alternate Process 39"/>
          <p:cNvSpPr/>
          <p:nvPr/>
        </p:nvSpPr>
        <p:spPr>
          <a:xfrm>
            <a:off x="10154529" y="4623348"/>
            <a:ext cx="1554480" cy="1407583"/>
          </a:xfrm>
          <a:prstGeom prst="flowChartAlternateProcess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991" y="5495590"/>
            <a:ext cx="460514" cy="690772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V="1">
            <a:off x="8053754" y="5344837"/>
            <a:ext cx="2100775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lowchart: Alternate Process 43"/>
          <p:cNvSpPr/>
          <p:nvPr/>
        </p:nvSpPr>
        <p:spPr>
          <a:xfrm>
            <a:off x="6599499" y="4728566"/>
            <a:ext cx="601643" cy="559801"/>
          </a:xfrm>
          <a:prstGeom prst="flowChartAlternateProcess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7063134" y="5072907"/>
            <a:ext cx="188550" cy="355409"/>
          </a:xfrm>
          <a:prstGeom prst="rect">
            <a:avLst/>
          </a:prstGeom>
        </p:spPr>
      </p:pic>
      <p:sp>
        <p:nvSpPr>
          <p:cNvPr id="46" name="Flowchart: Alternate Process 45"/>
          <p:cNvSpPr/>
          <p:nvPr/>
        </p:nvSpPr>
        <p:spPr>
          <a:xfrm>
            <a:off x="7396432" y="4728566"/>
            <a:ext cx="572963" cy="559801"/>
          </a:xfrm>
          <a:prstGeom prst="flowChartAlternateProcess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58" y="5053131"/>
            <a:ext cx="230257" cy="345386"/>
          </a:xfrm>
          <a:prstGeom prst="rect">
            <a:avLst/>
          </a:prstGeom>
        </p:spPr>
      </p:pic>
      <p:cxnSp>
        <p:nvCxnSpPr>
          <p:cNvPr id="48" name="Straight Arrow Connector 47"/>
          <p:cNvCxnSpPr>
            <a:stCxn id="44" idx="3"/>
            <a:endCxn id="46" idx="1"/>
          </p:cNvCxnSpPr>
          <p:nvPr/>
        </p:nvCxnSpPr>
        <p:spPr>
          <a:xfrm>
            <a:off x="7201142" y="5008467"/>
            <a:ext cx="1952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721184" y="4708867"/>
                <a:ext cx="3257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184" y="4708867"/>
                <a:ext cx="325730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4355894" y="5839716"/>
            <a:ext cx="1959480" cy="844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Network Simulation</a:t>
            </a:r>
            <a:endParaRPr lang="en-US" sz="3200" dirty="0"/>
          </a:p>
        </p:txBody>
      </p:sp>
      <p:cxnSp>
        <p:nvCxnSpPr>
          <p:cNvPr id="60" name="Straight Connector 59"/>
          <p:cNvCxnSpPr>
            <a:stCxn id="59" idx="3"/>
            <a:endCxn id="62" idx="4"/>
          </p:cNvCxnSpPr>
          <p:nvPr/>
        </p:nvCxnSpPr>
        <p:spPr>
          <a:xfrm flipV="1">
            <a:off x="6315374" y="5563772"/>
            <a:ext cx="963893" cy="6982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212069" y="4467920"/>
            <a:ext cx="2134396" cy="10958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68840" y="1962936"/>
            <a:ext cx="11654320" cy="293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Are Choreographies Good Enough?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Untyped</a:t>
            </a:r>
            <a:r>
              <a:rPr lang="en-US" sz="3200" dirty="0" smtClean="0"/>
              <a:t> (or Session Typed)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Stateful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interpretation for common logical connectives (e.g., implication)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interpretation for beliefs about beliefs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447434" y="2708031"/>
            <a:ext cx="48603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47434" y="3176954"/>
            <a:ext cx="1571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44701" y="3669322"/>
            <a:ext cx="113580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47434" y="4180624"/>
            <a:ext cx="2323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61385" y="4708867"/>
            <a:ext cx="707186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1582 0.000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  <p:bldP spid="9" grpId="0" animBg="1"/>
      <p:bldP spid="18" grpId="0" animBg="1"/>
      <p:bldP spid="24" grpId="0" animBg="1"/>
      <p:bldP spid="28" grpId="0"/>
      <p:bldP spid="28" grpId="1"/>
      <p:bldP spid="29" grpId="0" animBg="1"/>
      <p:bldP spid="34" grpId="0" animBg="1"/>
      <p:bldP spid="36" grpId="0" animBg="1"/>
      <p:bldP spid="37" grpId="0" animBg="1"/>
      <p:bldP spid="40" grpId="0" animBg="1"/>
      <p:bldP spid="44" grpId="0" animBg="1"/>
      <p:bldP spid="46" grpId="0" animBg="1"/>
      <p:bldP spid="58" grpId="0"/>
      <p:bldP spid="59" grpId="0" animBg="1"/>
      <p:bldP spid="62" grpId="0" animBg="1"/>
      <p:bldP spid="6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90425" y="0"/>
            <a:ext cx="4811151" cy="10779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Distribution</a:t>
            </a:r>
          </a:p>
          <a:p>
            <a:r>
              <a:rPr lang="en-US" sz="3200" dirty="0" smtClean="0"/>
              <a:t>Unit can break </a:t>
            </a:r>
            <a:r>
              <a:rPr lang="en-US" sz="3200" dirty="0" err="1" smtClean="0"/>
              <a:t>distributivity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7" y="2957910"/>
            <a:ext cx="2034664" cy="1307696"/>
          </a:xfrm>
          <a:prstGeom prst="rect">
            <a:avLst/>
          </a:prstGeom>
        </p:spPr>
      </p:pic>
      <p:sp>
        <p:nvSpPr>
          <p:cNvPr id="17" name="Rectangular Callout 16"/>
          <p:cNvSpPr/>
          <p:nvPr/>
        </p:nvSpPr>
        <p:spPr>
          <a:xfrm>
            <a:off x="1896126" y="1618458"/>
            <a:ext cx="2482813" cy="838639"/>
          </a:xfrm>
          <a:prstGeom prst="wedgeRectCallout">
            <a:avLst>
              <a:gd name="adj1" fmla="val -27066"/>
              <a:gd name="adj2" fmla="val 10946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CPUState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5816100" y="2561405"/>
            <a:ext cx="791585" cy="149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02481" y="2788278"/>
                <a:ext cx="11092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i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81" y="2788278"/>
                <a:ext cx="1109278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873778" y="1158152"/>
            <a:ext cx="3929016" cy="2806505"/>
            <a:chOff x="6776498" y="1077986"/>
            <a:chExt cx="3929016" cy="2806505"/>
          </a:xfrm>
        </p:grpSpPr>
        <p:sp>
          <p:nvSpPr>
            <p:cNvPr id="22" name="Rectangular Callout 21"/>
            <p:cNvSpPr/>
            <p:nvPr/>
          </p:nvSpPr>
          <p:spPr>
            <a:xfrm>
              <a:off x="6776498" y="1077986"/>
              <a:ext cx="3929016" cy="2806505"/>
            </a:xfrm>
            <a:prstGeom prst="wedgeRectCallout">
              <a:avLst>
                <a:gd name="adj1" fmla="val -85997"/>
                <a:gd name="adj2" fmla="val 149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911" y="2561405"/>
              <a:ext cx="2034664" cy="1307696"/>
            </a:xfrm>
            <a:prstGeom prst="rect">
              <a:avLst/>
            </a:prstGeom>
          </p:spPr>
        </p:pic>
        <p:sp>
          <p:nvSpPr>
            <p:cNvPr id="20" name="Rectangular Callout 19"/>
            <p:cNvSpPr/>
            <p:nvPr/>
          </p:nvSpPr>
          <p:spPr>
            <a:xfrm>
              <a:off x="7781560" y="1221953"/>
              <a:ext cx="2482813" cy="838639"/>
            </a:xfrm>
            <a:prstGeom prst="wedgeRectCallout">
              <a:avLst>
                <a:gd name="adj1" fmla="val -27066"/>
                <a:gd name="adj2" fmla="val 10946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/>
                <a:t>CPUState</a:t>
              </a:r>
              <a:r>
                <a:rPr lang="en-US" sz="3200" dirty="0" smtClean="0"/>
                <a:t>(3)</a:t>
              </a:r>
              <a:endParaRPr lang="en-US" sz="3200" dirty="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630658" y="4656406"/>
            <a:ext cx="6921305" cy="19765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Need a computation that runs on       but doesn’t run on    ‘s simulation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55" y="5485454"/>
            <a:ext cx="675584" cy="4342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8380215" y="5300216"/>
            <a:ext cx="395793" cy="746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83" y="4071683"/>
            <a:ext cx="1226960" cy="11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507" y="259615"/>
            <a:ext cx="11383925" cy="22186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Questions about authorization: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do we state authorization policies?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do we reason about authorization policies?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do we enforce authorization policies?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0800000">
                <a:off x="8314660" y="836528"/>
                <a:ext cx="674095" cy="1098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314660" y="836528"/>
                <a:ext cx="674095" cy="1098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45825" y="1860261"/>
                <a:ext cx="62857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825" y="1860261"/>
                <a:ext cx="62857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755" y="984408"/>
            <a:ext cx="606446" cy="578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4" y="1821474"/>
            <a:ext cx="300200" cy="531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04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2847608"/>
            <a:ext cx="1851198" cy="1843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69" y="4971071"/>
            <a:ext cx="3376246" cy="1104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58" y="3309929"/>
            <a:ext cx="2309438" cy="1174000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6597748" y="3430862"/>
            <a:ext cx="4642339" cy="21061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Prove programs follow policies using Propositions-as-types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39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339883" y="63304"/>
            <a:ext cx="3559126" cy="151931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Write program in typed functional language</a:t>
            </a:r>
            <a:endParaRPr lang="en-US" sz="32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339883" y="2559147"/>
            <a:ext cx="3559126" cy="151931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Write policy as a type</a:t>
            </a:r>
            <a:endParaRPr lang="en-US" sz="32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4339883" y="5054991"/>
            <a:ext cx="3559126" cy="1519311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Prove your policy, thereby showing that it is followed</a:t>
            </a:r>
            <a:endParaRPr lang="en-US" sz="3200" dirty="0"/>
          </a:p>
        </p:txBody>
      </p:sp>
      <p:sp>
        <p:nvSpPr>
          <p:cNvPr id="5" name="Down Arrow 4"/>
          <p:cNvSpPr/>
          <p:nvPr/>
        </p:nvSpPr>
        <p:spPr>
          <a:xfrm>
            <a:off x="5834575" y="1684019"/>
            <a:ext cx="569741" cy="7737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834574" y="4179863"/>
            <a:ext cx="569741" cy="7737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9828" y="2559148"/>
                <a:ext cx="2743200" cy="162071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Same language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200" dirty="0" smtClean="0"/>
              </a:p>
              <a:p>
                <a:pPr algn="ctr"/>
                <a:r>
                  <a:rPr lang="en-US" sz="3200" dirty="0" smtClean="0"/>
                  <a:t>Compatible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28" y="2559148"/>
                <a:ext cx="2743200" cy="1620716"/>
              </a:xfrm>
              <a:prstGeom prst="rect">
                <a:avLst/>
              </a:prstGeom>
              <a:blipFill>
                <a:blip r:embed="rId2"/>
                <a:stretch>
                  <a:fillRect l="-4204" t="-2612" r="-4204"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/>
          <p:cNvCxnSpPr>
            <a:stCxn id="7" idx="0"/>
            <a:endCxn id="2" idx="1"/>
          </p:cNvCxnSpPr>
          <p:nvPr/>
        </p:nvCxnSpPr>
        <p:spPr>
          <a:xfrm rot="5400000" flipH="1" flipV="1">
            <a:off x="2177561" y="396827"/>
            <a:ext cx="1736188" cy="2588455"/>
          </a:xfrm>
          <a:prstGeom prst="curvedConnector2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7" idx="2"/>
            <a:endCxn id="4" idx="1"/>
          </p:cNvCxnSpPr>
          <p:nvPr/>
        </p:nvCxnSpPr>
        <p:spPr>
          <a:xfrm rot="16200000" flipH="1">
            <a:off x="2228264" y="3703027"/>
            <a:ext cx="1634783" cy="2588455"/>
          </a:xfrm>
          <a:prstGeom prst="curvedConnector2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972843" y="2508444"/>
            <a:ext cx="2743200" cy="1620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Requires </a:t>
            </a:r>
            <a:r>
              <a:rPr lang="en-US" sz="3200" i="1" dirty="0" smtClean="0"/>
              <a:t>dependent </a:t>
            </a:r>
            <a:r>
              <a:rPr lang="en-US" sz="3200" dirty="0" smtClean="0"/>
              <a:t>types</a:t>
            </a:r>
            <a:endParaRPr lang="en-US" sz="3200" dirty="0"/>
          </a:p>
        </p:txBody>
      </p:sp>
      <p:cxnSp>
        <p:nvCxnSpPr>
          <p:cNvPr id="17" name="Curved Connector 16"/>
          <p:cNvCxnSpPr>
            <a:stCxn id="16" idx="1"/>
            <a:endCxn id="3" idx="3"/>
          </p:cNvCxnSpPr>
          <p:nvPr/>
        </p:nvCxnSpPr>
        <p:spPr>
          <a:xfrm rot="10800000" flipV="1">
            <a:off x="7899009" y="3318801"/>
            <a:ext cx="1073834" cy="1"/>
          </a:xfrm>
          <a:prstGeom prst="curvedConnector3">
            <a:avLst>
              <a:gd name="adj1" fmla="val 50000"/>
            </a:avLst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972843" y="5004288"/>
            <a:ext cx="2743200" cy="16207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Enforcement Neutral</a:t>
            </a:r>
            <a:endParaRPr lang="en-US" sz="3200" dirty="0"/>
          </a:p>
        </p:txBody>
      </p:sp>
      <p:cxnSp>
        <p:nvCxnSpPr>
          <p:cNvPr id="23" name="Curved Connector 22"/>
          <p:cNvCxnSpPr>
            <a:stCxn id="22" idx="1"/>
            <a:endCxn id="4" idx="3"/>
          </p:cNvCxnSpPr>
          <p:nvPr/>
        </p:nvCxnSpPr>
        <p:spPr>
          <a:xfrm rot="10800000" flipV="1">
            <a:off x="7899009" y="5814645"/>
            <a:ext cx="1073834" cy="1"/>
          </a:xfrm>
          <a:prstGeom prst="curvedConnector3">
            <a:avLst>
              <a:gd name="adj1" fmla="val 50000"/>
            </a:avLst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7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6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603569" y="2263140"/>
            <a:ext cx="2984863" cy="2331720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Policy: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UdS</a:t>
            </a:r>
            <a:r>
              <a:rPr lang="en-US" sz="3200" dirty="0" smtClean="0">
                <a:solidFill>
                  <a:schemeClr val="tx1"/>
                </a:solidFill>
              </a:rPr>
              <a:t> Students may print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44138" y="-68581"/>
            <a:ext cx="11747862" cy="2331721"/>
          </a:xfrm>
          <a:prstGeom prst="cloudCallout">
            <a:avLst>
              <a:gd name="adj1" fmla="val -110"/>
              <a:gd name="adj2" fmla="val 71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Does this policy subsume that?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Under what circumstances may Alice e.g., print?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Why is something (not) allowed? </a:t>
            </a:r>
            <a:endParaRPr lang="en-US" sz="3200" dirty="0"/>
          </a:p>
        </p:txBody>
      </p:sp>
      <p:sp>
        <p:nvSpPr>
          <p:cNvPr id="5" name="Explosion 1 4"/>
          <p:cNvSpPr/>
          <p:nvPr/>
        </p:nvSpPr>
        <p:spPr>
          <a:xfrm rot="20334259">
            <a:off x="8209515" y="102924"/>
            <a:ext cx="4563185" cy="330824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Need a formal way to write down policies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645920" y="2194561"/>
            <a:ext cx="2697479" cy="1926952"/>
          </a:xfrm>
          <a:prstGeom prst="wedgeRectCallout">
            <a:avLst>
              <a:gd name="adj1" fmla="val 70450"/>
              <a:gd name="adj2" fmla="val -15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“Any principal which is a </a:t>
            </a:r>
            <a:r>
              <a:rPr lang="en-US" sz="3200" dirty="0" err="1" smtClean="0"/>
              <a:t>UdS</a:t>
            </a:r>
            <a:r>
              <a:rPr lang="en-US" sz="3200" dirty="0" smtClean="0"/>
              <a:t> Student may print.”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1489166" y="2346961"/>
                <a:ext cx="3006633" cy="1728650"/>
              </a:xfrm>
              <a:prstGeom prst="wedgeRectCallout">
                <a:avLst>
                  <a:gd name="adj1" fmla="val 64150"/>
                  <a:gd name="adj2" fmla="val -4585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Prin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isStudent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MayPrint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66" y="2346961"/>
                <a:ext cx="3006633" cy="1728650"/>
              </a:xfrm>
              <a:prstGeom prst="wedgeRectCallout">
                <a:avLst>
                  <a:gd name="adj1" fmla="val 64150"/>
                  <a:gd name="adj2" fmla="val -4585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793567" y="1672046"/>
            <a:ext cx="2402478" cy="8665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Logical Implications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3321233" y="5082631"/>
            <a:ext cx="2898863" cy="11026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Permissions are relations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1922959" y="3366112"/>
            <a:ext cx="2420440" cy="755400"/>
          </a:xfrm>
          <a:prstGeom prst="ellipse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4"/>
          </p:cNvCxnSpPr>
          <p:nvPr/>
        </p:nvCxnSpPr>
        <p:spPr>
          <a:xfrm>
            <a:off x="3133179" y="4121512"/>
            <a:ext cx="328478" cy="96111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9734" y="4526282"/>
            <a:ext cx="3093445" cy="11026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Not all relations are permissions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1455041" y="2833586"/>
            <a:ext cx="2420440" cy="755400"/>
          </a:xfrm>
          <a:prstGeom prst="ellipse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15" idx="0"/>
          </p:cNvCxnSpPr>
          <p:nvPr/>
        </p:nvCxnSpPr>
        <p:spPr>
          <a:xfrm flipH="1">
            <a:off x="1586457" y="3475933"/>
            <a:ext cx="184104" cy="105034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2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5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Authorization policies can be reasoned about with logic</a:t>
            </a:r>
          </a:p>
          <a:p>
            <a:r>
              <a:rPr lang="en-US" sz="3200" dirty="0" smtClean="0"/>
              <a:t>Rules for this logic are not obvious</a:t>
            </a:r>
          </a:p>
          <a:p>
            <a:r>
              <a:rPr lang="en-US" sz="3200" dirty="0" smtClean="0"/>
              <a:t>Building concurrent interpretations helps us understand what rules are desirable</a:t>
            </a:r>
          </a:p>
          <a:p>
            <a:r>
              <a:rPr lang="en-US" sz="3200" dirty="0" smtClean="0"/>
              <a:t>…and can help us build verification </a:t>
            </a:r>
            <a:r>
              <a:rPr lang="en-US" sz="3200" dirty="0" smtClean="0"/>
              <a:t>tools </a:t>
            </a:r>
            <a:r>
              <a:rPr lang="en-US" sz="3200" dirty="0" smtClean="0"/>
              <a:t>as well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402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04" y="2868567"/>
            <a:ext cx="5374820" cy="227314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05076" y="1716289"/>
            <a:ext cx="2170655" cy="1482426"/>
          </a:xfrm>
          <a:prstGeom prst="wedgeRoundRectCallout">
            <a:avLst>
              <a:gd name="adj1" fmla="val 58905"/>
              <a:gd name="adj2" fmla="val 3694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Alice is a </a:t>
            </a:r>
            <a:r>
              <a:rPr lang="en-US" sz="3200" dirty="0" err="1" smtClean="0"/>
              <a:t>UdS</a:t>
            </a:r>
            <a:r>
              <a:rPr lang="en-US" sz="3200" dirty="0" smtClean="0"/>
              <a:t> Student</a:t>
            </a:r>
            <a:endParaRPr lang="en-US" sz="32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761460" y="1914312"/>
            <a:ext cx="3014271" cy="1086380"/>
          </a:xfrm>
          <a:prstGeom prst="wedgeRoundRectCallout">
            <a:avLst>
              <a:gd name="adj1" fmla="val 56553"/>
              <a:gd name="adj2" fmla="val 5195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UdS</a:t>
            </a:r>
            <a:r>
              <a:rPr lang="en-US" sz="3200" dirty="0" smtClean="0"/>
              <a:t> says </a:t>
            </a:r>
            <a:r>
              <a:rPr lang="en-US" sz="3200" dirty="0" err="1" smtClean="0"/>
              <a:t>isStudent</a:t>
            </a:r>
            <a:r>
              <a:rPr lang="en-US" sz="3200" dirty="0" smtClean="0"/>
              <a:t>(Alice)</a:t>
            </a:r>
            <a:endParaRPr lang="en-US" sz="3200" dirty="0"/>
          </a:p>
        </p:txBody>
      </p:sp>
      <p:sp>
        <p:nvSpPr>
          <p:cNvPr id="6" name="Explosion 1 5"/>
          <p:cNvSpPr/>
          <p:nvPr/>
        </p:nvSpPr>
        <p:spPr>
          <a:xfrm rot="545687">
            <a:off x="5840820" y="850605"/>
            <a:ext cx="5777024" cy="2454436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Need to represent principals’ beliefs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48" y="0"/>
            <a:ext cx="3066652" cy="197096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165669" y="293149"/>
            <a:ext cx="2899954" cy="1176421"/>
          </a:xfrm>
          <a:prstGeom prst="wedgeRoundRectCallout">
            <a:avLst>
              <a:gd name="adj1" fmla="val 58446"/>
              <a:gd name="adj2" fmla="val -1744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Printer says </a:t>
            </a:r>
            <a:r>
              <a:rPr lang="en-US" sz="3200" dirty="0" err="1" smtClean="0"/>
              <a:t>isStudent</a:t>
            </a:r>
            <a:r>
              <a:rPr lang="en-US" sz="3200" dirty="0" smtClean="0"/>
              <a:t>(Alice)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2" t="43314" r="3859" b="13829"/>
          <a:stretch/>
        </p:blipFill>
        <p:spPr>
          <a:xfrm>
            <a:off x="3675442" y="4602849"/>
            <a:ext cx="1073323" cy="724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10613" r="54005" b="13047"/>
          <a:stretch/>
        </p:blipFill>
        <p:spPr>
          <a:xfrm>
            <a:off x="8736541" y="1309763"/>
            <a:ext cx="1104899" cy="1322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134" y="3298785"/>
            <a:ext cx="2355669" cy="3533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6576580" y="4072696"/>
                <a:ext cx="3423683" cy="931072"/>
              </a:xfrm>
              <a:prstGeom prst="wedgeRoundRectCallout">
                <a:avLst>
                  <a:gd name="adj1" fmla="val 72749"/>
                  <a:gd name="adj2" fmla="val -4027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Bob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says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isStudent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80" y="4072696"/>
                <a:ext cx="3423683" cy="931072"/>
              </a:xfrm>
              <a:prstGeom prst="wedgeRoundRectCallout">
                <a:avLst>
                  <a:gd name="adj1" fmla="val 72749"/>
                  <a:gd name="adj2" fmla="val -40277"/>
                  <a:gd name="adj3" fmla="val 16667"/>
                </a:avLst>
              </a:prstGeom>
              <a:blipFill>
                <a:blip r:embed="rId7"/>
                <a:stretch>
                  <a:fillRect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2" t="43314" r="3859" b="13829"/>
          <a:stretch/>
        </p:blipFill>
        <p:spPr>
          <a:xfrm>
            <a:off x="8320008" y="3444127"/>
            <a:ext cx="1073323" cy="724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10613" r="54005" b="13047"/>
          <a:stretch/>
        </p:blipFill>
        <p:spPr>
          <a:xfrm>
            <a:off x="10000263" y="1504973"/>
            <a:ext cx="1104899" cy="1322399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9711146" y="1082556"/>
            <a:ext cx="1687032" cy="256772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 rot="20775008">
            <a:off x="146090" y="356355"/>
            <a:ext cx="5421722" cy="2454436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Need to represent trust</a:t>
            </a:r>
            <a:endParaRPr lang="en-US" sz="32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934554" y="1552194"/>
            <a:ext cx="4084033" cy="1176421"/>
          </a:xfrm>
          <a:prstGeom prst="wedgeRoundRectCallout">
            <a:avLst>
              <a:gd name="adj1" fmla="val 70668"/>
              <a:gd name="adj2" fmla="val -6022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Printer says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3200" dirty="0" err="1" smtClean="0"/>
              <a:t>UdS</a:t>
            </a:r>
            <a:r>
              <a:rPr lang="en-US" sz="3200" dirty="0" smtClean="0"/>
              <a:t> speaks for Printer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43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12409 0.2784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139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2748 0.2708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4168 -0.3921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14219 -0.19884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5" grpId="2" animBg="1"/>
      <p:bldP spid="6" grpId="0" animBg="1"/>
      <p:bldP spid="6" grpId="1" animBg="1"/>
      <p:bldP spid="8" grpId="0" animBg="1"/>
      <p:bldP spid="8" grpId="1" animBg="1"/>
      <p:bldP spid="12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561" y="0"/>
            <a:ext cx="6156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Q: May Alice print?</a:t>
            </a:r>
            <a:endParaRPr lang="en-US" sz="6000" dirty="0"/>
          </a:p>
        </p:txBody>
      </p:sp>
      <p:sp>
        <p:nvSpPr>
          <p:cNvPr id="3" name="Vertical Scroll 2"/>
          <p:cNvSpPr/>
          <p:nvPr/>
        </p:nvSpPr>
        <p:spPr>
          <a:xfrm>
            <a:off x="3639221" y="2390729"/>
            <a:ext cx="2984863" cy="2331720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Policy: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UdS</a:t>
            </a:r>
            <a:r>
              <a:rPr lang="en-US" sz="3200" dirty="0" smtClean="0">
                <a:solidFill>
                  <a:schemeClr val="tx1"/>
                </a:solidFill>
              </a:rPr>
              <a:t> Students may print</a:t>
            </a:r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3714915" y="5068895"/>
                <a:ext cx="3006633" cy="1728650"/>
              </a:xfrm>
              <a:prstGeom prst="wedgeRectCallout">
                <a:avLst>
                  <a:gd name="adj1" fmla="val -22609"/>
                  <a:gd name="adj2" fmla="val -63633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Prin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isStudent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MayPrint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915" y="5068895"/>
                <a:ext cx="3006633" cy="1728650"/>
              </a:xfrm>
              <a:prstGeom prst="wedgeRectCallout">
                <a:avLst>
                  <a:gd name="adj1" fmla="val -22609"/>
                  <a:gd name="adj2" fmla="val -63633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24084" y="2817925"/>
                <a:ext cx="11092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084" y="2817925"/>
                <a:ext cx="1109278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931888" y="3202646"/>
            <a:ext cx="340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MayPrint</a:t>
            </a:r>
            <a:r>
              <a:rPr lang="en-US" sz="4000" dirty="0" smtClean="0"/>
              <a:t>(Alice)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408638" y="2898284"/>
            <a:ext cx="791585" cy="1492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51" y="2519358"/>
            <a:ext cx="1096362" cy="704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51" y="3504195"/>
            <a:ext cx="1921556" cy="812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73013" y="3598172"/>
                <a:ext cx="2660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013" y="3598172"/>
                <a:ext cx="266098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ular Callout 10"/>
          <p:cNvSpPr/>
          <p:nvPr/>
        </p:nvSpPr>
        <p:spPr>
          <a:xfrm>
            <a:off x="622006" y="5068895"/>
            <a:ext cx="1555289" cy="1257477"/>
          </a:xfrm>
          <a:prstGeom prst="wedgeRectCallout">
            <a:avLst>
              <a:gd name="adj1" fmla="val 20688"/>
              <a:gd name="adj2" fmla="val -935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dirty="0" smtClean="0"/>
              <a:t>System Model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7178723" y="1176671"/>
            <a:ext cx="3971286" cy="1559442"/>
          </a:xfrm>
          <a:prstGeom prst="wedgeRectCallout">
            <a:avLst>
              <a:gd name="adj1" fmla="val -49269"/>
              <a:gd name="adj2" fmla="val 96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Assuming things on the left are true, prove the thing on the right</a:t>
            </a:r>
            <a:endParaRPr lang="en-US" sz="3200" dirty="0"/>
          </a:p>
        </p:txBody>
      </p:sp>
      <p:sp>
        <p:nvSpPr>
          <p:cNvPr id="13" name="Rectangular Callout 12"/>
          <p:cNvSpPr/>
          <p:nvPr/>
        </p:nvSpPr>
        <p:spPr>
          <a:xfrm>
            <a:off x="7362687" y="4289174"/>
            <a:ext cx="3461257" cy="1140519"/>
          </a:xfrm>
          <a:prstGeom prst="wedgeRectCallout">
            <a:avLst>
              <a:gd name="adj1" fmla="val -47127"/>
              <a:gd name="adj2" fmla="val -71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May Alice print under this policy?</a:t>
            </a:r>
            <a:endParaRPr lang="en-US" sz="3200" dirty="0"/>
          </a:p>
        </p:txBody>
      </p:sp>
      <p:sp>
        <p:nvSpPr>
          <p:cNvPr id="14" name="Rectangular Callout 13"/>
          <p:cNvSpPr/>
          <p:nvPr/>
        </p:nvSpPr>
        <p:spPr>
          <a:xfrm>
            <a:off x="7362687" y="4289174"/>
            <a:ext cx="3422271" cy="1597719"/>
          </a:xfrm>
          <a:prstGeom prst="wedgeRectCallout">
            <a:avLst>
              <a:gd name="adj1" fmla="val -46298"/>
              <a:gd name="adj2" fmla="val -64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May Alice print in this model and under this policy?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670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0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5457029" y="1078261"/>
            <a:ext cx="2984863" cy="2013744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Policy: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UdS</a:t>
            </a:r>
            <a:r>
              <a:rPr lang="en-US" sz="3200" dirty="0" smtClean="0">
                <a:solidFill>
                  <a:schemeClr val="tx1"/>
                </a:solidFill>
              </a:rPr>
              <a:t> Students may print</a:t>
            </a:r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48084" y="1300306"/>
                <a:ext cx="11092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084" y="1300306"/>
                <a:ext cx="1109278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571670" y="1339082"/>
            <a:ext cx="791585" cy="1492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83" y="960156"/>
            <a:ext cx="1096362" cy="704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83" y="1944993"/>
            <a:ext cx="1921556" cy="812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36045" y="2038970"/>
                <a:ext cx="2660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45" y="2038970"/>
                <a:ext cx="266098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750" y="1661129"/>
            <a:ext cx="2034664" cy="1307696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9206580" y="608892"/>
            <a:ext cx="2899954" cy="838639"/>
          </a:xfrm>
          <a:prstGeom prst="wedgeRoundRectCallout">
            <a:avLst>
              <a:gd name="adj1" fmla="val -14639"/>
              <a:gd name="adj2" fmla="val 7293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MayPrint</a:t>
            </a:r>
            <a:r>
              <a:rPr lang="en-US" sz="3200" dirty="0" smtClean="0"/>
              <a:t>(Alice)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66" y="1032631"/>
            <a:ext cx="1163335" cy="1745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/>
              <p:cNvSpPr/>
              <p:nvPr/>
            </p:nvSpPr>
            <p:spPr>
              <a:xfrm>
                <a:off x="947203" y="9117"/>
                <a:ext cx="3423683" cy="931072"/>
              </a:xfrm>
              <a:prstGeom prst="wedgeRoundRectCallout">
                <a:avLst>
                  <a:gd name="adj1" fmla="val 49975"/>
                  <a:gd name="adj2" fmla="val 7087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isStudent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ounded 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03" y="9117"/>
                <a:ext cx="3423683" cy="931072"/>
              </a:xfrm>
              <a:prstGeom prst="wedgeRoundRectCallout">
                <a:avLst>
                  <a:gd name="adj1" fmla="val 49975"/>
                  <a:gd name="adj2" fmla="val 70875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0844" y="2038970"/>
                <a:ext cx="2660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844" y="2038970"/>
                <a:ext cx="266098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Vertical Scroll 19"/>
          <p:cNvSpPr/>
          <p:nvPr/>
        </p:nvSpPr>
        <p:spPr>
          <a:xfrm>
            <a:off x="5350141" y="4482370"/>
            <a:ext cx="2984863" cy="2013744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Policy: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UdS</a:t>
            </a:r>
            <a:r>
              <a:rPr lang="en-US" sz="3200" dirty="0" smtClean="0">
                <a:solidFill>
                  <a:schemeClr val="tx1"/>
                </a:solidFill>
              </a:rPr>
              <a:t> Students may print</a:t>
            </a:r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1196" y="4704415"/>
                <a:ext cx="1165384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⊬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196" y="4704415"/>
                <a:ext cx="1165384" cy="14773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5473" r="17937"/>
          <a:stretch/>
        </p:blipFill>
        <p:spPr>
          <a:xfrm>
            <a:off x="464782" y="4743191"/>
            <a:ext cx="791585" cy="14921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95" y="4364265"/>
            <a:ext cx="1096362" cy="7046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95" y="5349102"/>
            <a:ext cx="1921556" cy="812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29157" y="5443079"/>
                <a:ext cx="2660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157" y="5443079"/>
                <a:ext cx="266098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78" y="4436740"/>
            <a:ext cx="1163335" cy="1745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8"/>
              <p:cNvSpPr/>
              <p:nvPr/>
            </p:nvSpPr>
            <p:spPr>
              <a:xfrm>
                <a:off x="840315" y="3413226"/>
                <a:ext cx="3423683" cy="931072"/>
              </a:xfrm>
              <a:prstGeom prst="wedgeRoundRectCallout">
                <a:avLst>
                  <a:gd name="adj1" fmla="val 49975"/>
                  <a:gd name="adj2" fmla="val 7087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isStudent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ounded Rectangular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15" y="3413226"/>
                <a:ext cx="3423683" cy="931072"/>
              </a:xfrm>
              <a:prstGeom prst="wedgeRoundRectCallout">
                <a:avLst>
                  <a:gd name="adj1" fmla="val 49975"/>
                  <a:gd name="adj2" fmla="val 70875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13956" y="5443079"/>
                <a:ext cx="2660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956" y="5443079"/>
                <a:ext cx="266098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314" y="3391910"/>
            <a:ext cx="1163335" cy="17450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02" y="5719331"/>
            <a:ext cx="2034664" cy="130769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591817" y="5104525"/>
            <a:ext cx="2412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Speaks For</a:t>
            </a:r>
            <a:endParaRPr lang="en-US" sz="4000" dirty="0"/>
          </a:p>
        </p:txBody>
      </p:sp>
      <p:sp>
        <p:nvSpPr>
          <p:cNvPr id="34" name="Multiply 33"/>
          <p:cNvSpPr/>
          <p:nvPr/>
        </p:nvSpPr>
        <p:spPr>
          <a:xfrm>
            <a:off x="3498060" y="-286041"/>
            <a:ext cx="1687032" cy="408314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4038" y="2319670"/>
            <a:ext cx="11383925" cy="22186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Noninterference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“Only those you trust can hurt you”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Main security theorem for authorization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081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5" grpId="0"/>
      <p:bldP spid="29" grpId="0" animBg="1"/>
      <p:bldP spid="30" grpId="0"/>
      <p:bldP spid="33" grpId="0"/>
      <p:bldP spid="34" grpId="0" animBg="1"/>
      <p:bldP spid="3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39548" y="3290490"/>
                <a:ext cx="939360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9600" b="0" i="0" smtClean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548" y="3290490"/>
                <a:ext cx="939360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78908" y="3290490"/>
                <a:ext cx="1109278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908" y="3290490"/>
                <a:ext cx="1109278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88186" y="3290490"/>
                <a:ext cx="113896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86" y="3290490"/>
                <a:ext cx="1138966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555966" y="3389937"/>
            <a:ext cx="70800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21840" y="2090183"/>
            <a:ext cx="930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4797040" y="2090183"/>
            <a:ext cx="854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B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6591121" y="2090183"/>
            <a:ext cx="9428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3368" y="2090183"/>
            <a:ext cx="785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E</a:t>
            </a:r>
            <a:endParaRPr lang="en-US" sz="9600" dirty="0"/>
          </a:p>
        </p:txBody>
      </p: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6048391" y="4590245"/>
            <a:ext cx="901049" cy="78512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837789" y="4813662"/>
            <a:ext cx="2801983" cy="992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Need rules for proofs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5571596" y="3606242"/>
            <a:ext cx="953589" cy="98400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20" idx="1"/>
          </p:cNvCxnSpPr>
          <p:nvPr/>
        </p:nvCxnSpPr>
        <p:spPr>
          <a:xfrm flipV="1">
            <a:off x="7727152" y="4215138"/>
            <a:ext cx="511628" cy="2007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238780" y="3718749"/>
            <a:ext cx="1832683" cy="992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Logical Formula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6749430" y="3743214"/>
            <a:ext cx="953589" cy="98400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7" idx="3"/>
            <a:endCxn id="26" idx="0"/>
          </p:cNvCxnSpPr>
          <p:nvPr/>
        </p:nvCxnSpPr>
        <p:spPr>
          <a:xfrm flipH="1">
            <a:off x="4142818" y="4337989"/>
            <a:ext cx="530603" cy="54098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094893" y="4878977"/>
            <a:ext cx="2095850" cy="1416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Set of Logical Formulae</a:t>
            </a:r>
            <a:endParaRPr lang="en-US" sz="3200" dirty="0"/>
          </a:p>
        </p:txBody>
      </p:sp>
      <p:sp>
        <p:nvSpPr>
          <p:cNvPr id="27" name="Oval 26"/>
          <p:cNvSpPr/>
          <p:nvPr/>
        </p:nvSpPr>
        <p:spPr>
          <a:xfrm>
            <a:off x="4533771" y="3498090"/>
            <a:ext cx="953589" cy="98400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1972" y="1551410"/>
            <a:ext cx="2834640" cy="10550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If everything up here is true</a:t>
            </a:r>
            <a:endParaRPr lang="en-US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510077" y="4121867"/>
            <a:ext cx="2149616" cy="14985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Then so is everything down here</a:t>
            </a:r>
            <a:endParaRPr lang="en-US" sz="3200" dirty="0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3386871" y="3010486"/>
            <a:ext cx="2661519" cy="11113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Merge 36"/>
          <p:cNvSpPr/>
          <p:nvPr/>
        </p:nvSpPr>
        <p:spPr>
          <a:xfrm rot="20325513">
            <a:off x="1743076" y="885205"/>
            <a:ext cx="2403407" cy="2185036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erge 37"/>
          <p:cNvSpPr/>
          <p:nvPr/>
        </p:nvSpPr>
        <p:spPr>
          <a:xfrm rot="21115883">
            <a:off x="3835995" y="693547"/>
            <a:ext cx="2403407" cy="2204999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Merge 38"/>
          <p:cNvSpPr/>
          <p:nvPr/>
        </p:nvSpPr>
        <p:spPr>
          <a:xfrm rot="564520">
            <a:off x="6028591" y="720601"/>
            <a:ext cx="2403407" cy="2204999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Merge 39"/>
          <p:cNvSpPr/>
          <p:nvPr/>
        </p:nvSpPr>
        <p:spPr>
          <a:xfrm rot="1403454">
            <a:off x="8125053" y="838054"/>
            <a:ext cx="2403407" cy="2204999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38" idx="2"/>
          </p:cNvCxnSpPr>
          <p:nvPr/>
        </p:nvCxnSpPr>
        <p:spPr>
          <a:xfrm flipH="1" flipV="1">
            <a:off x="5192445" y="2887632"/>
            <a:ext cx="869099" cy="12342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9" idx="2"/>
          </p:cNvCxnSpPr>
          <p:nvPr/>
        </p:nvCxnSpPr>
        <p:spPr>
          <a:xfrm flipV="1">
            <a:off x="6048390" y="2910769"/>
            <a:ext cx="1001674" cy="11874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0" idx="2"/>
          </p:cNvCxnSpPr>
          <p:nvPr/>
        </p:nvCxnSpPr>
        <p:spPr>
          <a:xfrm flipV="1">
            <a:off x="6023286" y="2952447"/>
            <a:ext cx="2865776" cy="11457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7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2" grpId="0" animBg="1"/>
      <p:bldP spid="12" grpId="1" animBg="1"/>
      <p:bldP spid="13" grpId="0" animBg="1"/>
      <p:bldP spid="20" grpId="0" animBg="1"/>
      <p:bldP spid="20" grpId="1" animBg="1"/>
      <p:bldP spid="21" grpId="0" animBg="1"/>
      <p:bldP spid="26" grpId="0" animBg="1"/>
      <p:bldP spid="26" grpId="1" animBg="1"/>
      <p:bldP spid="27" grpId="0" animBg="1"/>
      <p:bldP spid="33" grpId="0" animBg="1"/>
      <p:bldP spid="33" grpId="1" animBg="1"/>
      <p:bldP spid="34" grpId="0" animBg="1"/>
      <p:bldP spid="34" grpId="1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1687</Words>
  <Application>Microsoft Office PowerPoint</Application>
  <PresentationFormat>Widescreen</PresentationFormat>
  <Paragraphs>442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Office Theme</vt:lpstr>
      <vt:lpstr>1_Office Theme</vt:lpstr>
      <vt:lpstr>Concurrent Interpretations of Authorization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Functional Choreographies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Extending Functional Choreographies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K. Hirsch</dc:creator>
  <cp:lastModifiedBy>Andrew K. Hirsch</cp:lastModifiedBy>
  <cp:revision>102</cp:revision>
  <dcterms:created xsi:type="dcterms:W3CDTF">2021-03-03T13:29:12Z</dcterms:created>
  <dcterms:modified xsi:type="dcterms:W3CDTF">2021-03-13T14:45:02Z</dcterms:modified>
</cp:coreProperties>
</file>